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handoutMasterIdLst>
    <p:handoutMasterId r:id="rId23"/>
  </p:handoutMasterIdLst>
  <p:sldIdLst>
    <p:sldId id="256" r:id="rId2"/>
    <p:sldId id="257" r:id="rId3"/>
    <p:sldId id="295" r:id="rId4"/>
    <p:sldId id="304" r:id="rId5"/>
    <p:sldId id="270" r:id="rId6"/>
    <p:sldId id="268" r:id="rId7"/>
    <p:sldId id="274" r:id="rId8"/>
    <p:sldId id="302" r:id="rId9"/>
    <p:sldId id="258" r:id="rId10"/>
    <p:sldId id="267" r:id="rId11"/>
    <p:sldId id="271" r:id="rId12"/>
    <p:sldId id="291" r:id="rId13"/>
    <p:sldId id="298" r:id="rId14"/>
    <p:sldId id="300" r:id="rId15"/>
    <p:sldId id="303" r:id="rId16"/>
    <p:sldId id="281" r:id="rId17"/>
    <p:sldId id="282" r:id="rId18"/>
    <p:sldId id="283" r:id="rId19"/>
    <p:sldId id="299" r:id="rId20"/>
    <p:sldId id="30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66912" autoAdjust="0"/>
  </p:normalViewPr>
  <p:slideViewPr>
    <p:cSldViewPr snapToGrid="0">
      <p:cViewPr varScale="1">
        <p:scale>
          <a:sx n="59" d="100"/>
          <a:sy n="59" d="100"/>
        </p:scale>
        <p:origin x="1618" y="53"/>
      </p:cViewPr>
      <p:guideLst/>
    </p:cSldViewPr>
  </p:slideViewPr>
  <p:notesTextViewPr>
    <p:cViewPr>
      <p:scale>
        <a:sx n="1" d="1"/>
        <a:sy n="1" d="1"/>
      </p:scale>
      <p:origin x="0" y="0"/>
    </p:cViewPr>
  </p:notesTextViewPr>
  <p:notesViewPr>
    <p:cSldViewPr snapToGrid="0">
      <p:cViewPr varScale="1">
        <p:scale>
          <a:sx n="66" d="100"/>
          <a:sy n="66" d="100"/>
        </p:scale>
        <p:origin x="82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6417D129-93F1-4E22-B72C-8EFE0CA082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a:extLst>
              <a:ext uri="{FF2B5EF4-FFF2-40B4-BE49-F238E27FC236}">
                <a16:creationId xmlns:a16="http://schemas.microsoft.com/office/drawing/2014/main" id="{22BDF3DE-D72D-4790-9FD2-1D495BD8BE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56543C-7754-4E49-AD2E-B7D00208A7A4}" type="datetimeFigureOut">
              <a:rPr lang="en-GB" smtClean="0"/>
              <a:t>07/05/2018</a:t>
            </a:fld>
            <a:endParaRPr lang="en-GB"/>
          </a:p>
        </p:txBody>
      </p:sp>
      <p:sp>
        <p:nvSpPr>
          <p:cNvPr id="4" name="Fußzeilenplatzhalter 3">
            <a:extLst>
              <a:ext uri="{FF2B5EF4-FFF2-40B4-BE49-F238E27FC236}">
                <a16:creationId xmlns:a16="http://schemas.microsoft.com/office/drawing/2014/main" id="{7E53234E-0BAD-49DE-862D-046BAB9454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Foliennummernplatzhalter 4">
            <a:extLst>
              <a:ext uri="{FF2B5EF4-FFF2-40B4-BE49-F238E27FC236}">
                <a16:creationId xmlns:a16="http://schemas.microsoft.com/office/drawing/2014/main" id="{027FB6DB-A6FF-4ECA-813E-4642BEE48A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238D4D-347A-4B7F-BE00-007C37357278}" type="slidenum">
              <a:rPr lang="en-GB" smtClean="0"/>
              <a:t>‹Nr.›</a:t>
            </a:fld>
            <a:endParaRPr lang="en-GB"/>
          </a:p>
        </p:txBody>
      </p:sp>
    </p:spTree>
    <p:extLst>
      <p:ext uri="{BB962C8B-B14F-4D97-AF65-F5344CB8AC3E}">
        <p14:creationId xmlns:p14="http://schemas.microsoft.com/office/powerpoint/2010/main" val="1687977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52F210-FEDB-439A-A4EF-CDDD74C2ED60}" type="datetimeFigureOut">
              <a:rPr lang="en-GB" smtClean="0"/>
              <a:t>07/05/2018</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D553B2-8B94-46AA-81C4-B933DEC15939}" type="slidenum">
              <a:rPr lang="en-GB" smtClean="0"/>
              <a:t>‹Nr.›</a:t>
            </a:fld>
            <a:endParaRPr lang="en-GB"/>
          </a:p>
        </p:txBody>
      </p:sp>
    </p:spTree>
    <p:extLst>
      <p:ext uri="{BB962C8B-B14F-4D97-AF65-F5344CB8AC3E}">
        <p14:creationId xmlns:p14="http://schemas.microsoft.com/office/powerpoint/2010/main" val="996372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Welcome to the defence of my master thesis.</a:t>
            </a:r>
          </a:p>
          <a:p>
            <a:r>
              <a:rPr lang="en-GB" dirty="0"/>
              <a:t>It is about the analysis of maximum parsimony algorithms to predict parasitism in </a:t>
            </a:r>
            <a:r>
              <a:rPr lang="en-GB" dirty="0" err="1"/>
              <a:t>Eukaryota</a:t>
            </a:r>
            <a:r>
              <a:rPr lang="en-GB" dirty="0"/>
              <a:t>.</a:t>
            </a:r>
          </a:p>
          <a:p>
            <a:r>
              <a:rPr lang="en-GB" dirty="0"/>
              <a:t>I used a big phylogenetic synthesis tree for that.</a:t>
            </a:r>
          </a:p>
        </p:txBody>
      </p:sp>
      <p:sp>
        <p:nvSpPr>
          <p:cNvPr id="4" name="Foliennummernplatzhalter 3"/>
          <p:cNvSpPr>
            <a:spLocks noGrp="1"/>
          </p:cNvSpPr>
          <p:nvPr>
            <p:ph type="sldNum" sz="quarter" idx="10"/>
          </p:nvPr>
        </p:nvSpPr>
        <p:spPr/>
        <p:txBody>
          <a:bodyPr/>
          <a:lstStyle/>
          <a:p>
            <a:fld id="{D9D553B2-8B94-46AA-81C4-B933DEC15939}" type="slidenum">
              <a:rPr lang="en-GB" smtClean="0"/>
              <a:t>1</a:t>
            </a:fld>
            <a:endParaRPr lang="en-GB"/>
          </a:p>
        </p:txBody>
      </p:sp>
    </p:spTree>
    <p:extLst>
      <p:ext uri="{BB962C8B-B14F-4D97-AF65-F5344CB8AC3E}">
        <p14:creationId xmlns:p14="http://schemas.microsoft.com/office/powerpoint/2010/main" val="4221992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finer subdivision</a:t>
            </a:r>
          </a:p>
          <a:p>
            <a:endParaRPr lang="en-GB" dirty="0"/>
          </a:p>
          <a:p>
            <a:r>
              <a:rPr lang="en-GB" dirty="0"/>
              <a:t>The result, a phylogenetic tree, is a binary tree</a:t>
            </a:r>
          </a:p>
          <a:p>
            <a:endParaRPr lang="en-GB" dirty="0"/>
          </a:p>
          <a:p>
            <a:r>
              <a:rPr lang="en-GB" dirty="0"/>
              <a:t>In our case the </a:t>
            </a:r>
            <a:r>
              <a:rPr lang="en-GB" dirty="0" err="1"/>
              <a:t>Eukaryota</a:t>
            </a:r>
            <a:endParaRPr lang="en-GB" dirty="0"/>
          </a:p>
        </p:txBody>
      </p:sp>
      <p:sp>
        <p:nvSpPr>
          <p:cNvPr id="4" name="Foliennummernplatzhalter 3"/>
          <p:cNvSpPr>
            <a:spLocks noGrp="1"/>
          </p:cNvSpPr>
          <p:nvPr>
            <p:ph type="sldNum" sz="quarter" idx="10"/>
          </p:nvPr>
        </p:nvSpPr>
        <p:spPr/>
        <p:txBody>
          <a:bodyPr/>
          <a:lstStyle/>
          <a:p>
            <a:fld id="{D9D553B2-8B94-46AA-81C4-B933DEC15939}" type="slidenum">
              <a:rPr lang="en-GB" smtClean="0"/>
              <a:t>10</a:t>
            </a:fld>
            <a:endParaRPr lang="en-GB"/>
          </a:p>
        </p:txBody>
      </p:sp>
    </p:spTree>
    <p:extLst>
      <p:ext uri="{BB962C8B-B14F-4D97-AF65-F5344CB8AC3E}">
        <p14:creationId xmlns:p14="http://schemas.microsoft.com/office/powerpoint/2010/main" val="149209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Open Tree of Life (OTL), a synthesis of phylogenetic trees on a backbone taxonomy</a:t>
            </a:r>
            <a:endParaRPr lang="en-GB" dirty="0"/>
          </a:p>
        </p:txBody>
      </p:sp>
      <p:sp>
        <p:nvSpPr>
          <p:cNvPr id="4" name="Foliennummernplatzhalter 3"/>
          <p:cNvSpPr>
            <a:spLocks noGrp="1"/>
          </p:cNvSpPr>
          <p:nvPr>
            <p:ph type="sldNum" sz="quarter" idx="10"/>
          </p:nvPr>
        </p:nvSpPr>
        <p:spPr/>
        <p:txBody>
          <a:bodyPr/>
          <a:lstStyle/>
          <a:p>
            <a:fld id="{D9D553B2-8B94-46AA-81C4-B933DEC15939}" type="slidenum">
              <a:rPr lang="en-GB" smtClean="0"/>
              <a:t>11</a:t>
            </a:fld>
            <a:endParaRPr lang="en-GB"/>
          </a:p>
        </p:txBody>
      </p:sp>
    </p:spTree>
    <p:extLst>
      <p:ext uri="{BB962C8B-B14F-4D97-AF65-F5344CB8AC3E}">
        <p14:creationId xmlns:p14="http://schemas.microsoft.com/office/powerpoint/2010/main" val="1015854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There are different methods of ancestral-state reconstruction.</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We decided to use maximum parsimony algorithms, which means:</a:t>
            </a:r>
          </a:p>
          <a:p>
            <a:r>
              <a:rPr lang="en-GB" sz="1200" b="0" i="0" u="none" strike="noStrike" kern="1200" baseline="0" dirty="0">
                <a:solidFill>
                  <a:schemeClr val="tx1"/>
                </a:solidFill>
                <a:latin typeface="+mn-lt"/>
                <a:ea typeface="+mn-ea"/>
                <a:cs typeface="+mn-cs"/>
              </a:rPr>
              <a:t>explain the current state with the least number of state changes between the child and its ancestor.</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Other possible methods are for example, to use a stochastic process to model the character evolution of the states. (sometimes called likelihood methods)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We decided for MP, because they are simple and generalized and the most advantages for other methods don’t play a role in out case. </a:t>
            </a:r>
          </a:p>
          <a:p>
            <a:r>
              <a:rPr lang="en-GB" sz="1200" b="0" i="0" u="none" strike="noStrike" kern="1200" baseline="0" dirty="0">
                <a:solidFill>
                  <a:schemeClr val="tx1"/>
                </a:solidFill>
                <a:latin typeface="+mn-lt"/>
                <a:ea typeface="+mn-ea"/>
                <a:cs typeface="+mn-cs"/>
              </a:rPr>
              <a:t>Example is here: divergence times (branch length) can not be used. Since the OTL does not include development times of species, this can not be considered here. </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a:t>
            </a:r>
            <a:r>
              <a:rPr lang="en-GB" sz="1200" b="0" i="0" u="none" strike="noStrike" kern="1200" baseline="0" dirty="0" err="1">
                <a:solidFill>
                  <a:schemeClr val="tx1"/>
                </a:solidFill>
                <a:latin typeface="+mn-lt"/>
                <a:ea typeface="+mn-ea"/>
                <a:cs typeface="+mn-cs"/>
              </a:rPr>
              <a:t>Transision</a:t>
            </a:r>
            <a:r>
              <a:rPr lang="en-GB" sz="1200" b="0" i="0" u="none" strike="noStrike" kern="1200" baseline="0" dirty="0">
                <a:solidFill>
                  <a:schemeClr val="tx1"/>
                </a:solidFill>
                <a:latin typeface="+mn-lt"/>
                <a:ea typeface="+mn-ea"/>
                <a:cs typeface="+mn-cs"/>
              </a:rPr>
              <a:t> probabilities….</a:t>
            </a:r>
          </a:p>
          <a:p>
            <a:r>
              <a:rPr lang="en-GB" sz="1200" b="0" i="0" u="none" strike="noStrike" kern="1200" baseline="0" dirty="0">
                <a:solidFill>
                  <a:schemeClr val="tx1"/>
                </a:solidFill>
                <a:latin typeface="+mn-lt"/>
                <a:ea typeface="+mn-ea"/>
                <a:cs typeface="+mn-cs"/>
              </a:rPr>
              <a:t>This problem is unimportant to the present task because in the analysis of the entire </a:t>
            </a:r>
            <a:r>
              <a:rPr lang="en-GB" sz="1200" b="0" i="0" u="none" strike="noStrike" kern="1200" baseline="0" dirty="0" err="1">
                <a:solidFill>
                  <a:schemeClr val="tx1"/>
                </a:solidFill>
                <a:latin typeface="+mn-lt"/>
                <a:ea typeface="+mn-ea"/>
                <a:cs typeface="+mn-cs"/>
              </a:rPr>
              <a:t>Eukaryota</a:t>
            </a:r>
            <a:r>
              <a:rPr lang="en-GB" sz="1200" b="0" i="0" u="none" strike="noStrike" kern="1200" baseline="0" dirty="0">
                <a:solidFill>
                  <a:schemeClr val="tx1"/>
                </a:solidFill>
                <a:latin typeface="+mn-lt"/>
                <a:ea typeface="+mn-ea"/>
                <a:cs typeface="+mn-cs"/>
              </a:rPr>
              <a:t> tree only generalized models are meaningful. The comparison of methods gives us the maximum parsimony method as the simplest and fastest method that meets all our requirements.)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We can distinguish two methods for our given goal: Fitch and </a:t>
            </a:r>
            <a:r>
              <a:rPr lang="en-GB" sz="1200" b="0" i="0" u="none" strike="noStrike" kern="1200" baseline="0" dirty="0" err="1">
                <a:solidFill>
                  <a:schemeClr val="tx1"/>
                </a:solidFill>
                <a:latin typeface="+mn-lt"/>
                <a:ea typeface="+mn-ea"/>
                <a:cs typeface="+mn-cs"/>
              </a:rPr>
              <a:t>Sankoff</a:t>
            </a:r>
            <a:r>
              <a:rPr lang="en-GB" sz="1200" b="0" i="0" u="none" strike="noStrike" kern="1200" baseline="0" dirty="0">
                <a:solidFill>
                  <a:schemeClr val="tx1"/>
                </a:solidFill>
                <a:latin typeface="+mn-lt"/>
                <a:ea typeface="+mn-ea"/>
                <a:cs typeface="+mn-cs"/>
              </a:rPr>
              <a:t> parsimony.</a:t>
            </a:r>
          </a:p>
          <a:p>
            <a:r>
              <a:rPr lang="en-GB" sz="1200" b="0" i="0" u="none" strike="noStrike" kern="1200" baseline="0" dirty="0">
                <a:solidFill>
                  <a:schemeClr val="tx1"/>
                </a:solidFill>
                <a:latin typeface="+mn-lt"/>
                <a:ea typeface="+mn-ea"/>
                <a:cs typeface="+mn-cs"/>
              </a:rPr>
              <a:t>I tested both. I implemented Fitch and used the implementation of </a:t>
            </a:r>
            <a:r>
              <a:rPr lang="en-GB" sz="1200" b="0" i="0" u="none" strike="noStrike" kern="1200" baseline="0" dirty="0" err="1">
                <a:solidFill>
                  <a:schemeClr val="tx1"/>
                </a:solidFill>
                <a:latin typeface="+mn-lt"/>
                <a:ea typeface="+mn-ea"/>
                <a:cs typeface="+mn-cs"/>
              </a:rPr>
              <a:t>Sankoff</a:t>
            </a:r>
            <a:r>
              <a:rPr lang="en-GB" sz="1200" b="0" i="0" u="none" strike="noStrike" kern="1200" baseline="0" dirty="0">
                <a:solidFill>
                  <a:schemeClr val="tx1"/>
                </a:solidFill>
                <a:latin typeface="+mn-lt"/>
                <a:ea typeface="+mn-ea"/>
                <a:cs typeface="+mn-cs"/>
              </a:rPr>
              <a:t> (which can be accessed by an R package named </a:t>
            </a:r>
            <a:r>
              <a:rPr lang="en-GB" sz="1200" b="0" i="1" u="none" strike="noStrike" kern="1200" baseline="0" dirty="0">
                <a:solidFill>
                  <a:schemeClr val="tx1"/>
                </a:solidFill>
                <a:latin typeface="+mn-lt"/>
                <a:ea typeface="+mn-ea"/>
                <a:cs typeface="+mn-cs"/>
              </a:rPr>
              <a:t>castor</a:t>
            </a:r>
            <a:r>
              <a:rPr lang="en-GB" sz="1200" b="0" i="0" u="none" strike="noStrike" kern="1200" baseline="0" dirty="0">
                <a:solidFill>
                  <a:schemeClr val="tx1"/>
                </a:solidFill>
                <a:latin typeface="+mn-lt"/>
                <a:ea typeface="+mn-ea"/>
                <a:cs typeface="+mn-cs"/>
              </a:rPr>
              <a:t>).</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err="1">
                <a:solidFill>
                  <a:schemeClr val="tx1"/>
                </a:solidFill>
                <a:latin typeface="+mn-lt"/>
                <a:ea typeface="+mn-ea"/>
                <a:cs typeface="+mn-cs"/>
              </a:rPr>
              <a:t>Sankoff</a:t>
            </a:r>
            <a:r>
              <a:rPr lang="en-GB" sz="1200" b="0" i="0" u="none" strike="noStrike" kern="1200" baseline="0" dirty="0">
                <a:solidFill>
                  <a:schemeClr val="tx1"/>
                </a:solidFill>
                <a:latin typeface="+mn-lt"/>
                <a:ea typeface="+mn-ea"/>
                <a:cs typeface="+mn-cs"/>
              </a:rPr>
              <a:t> makes the more accurate predictions.</a:t>
            </a:r>
          </a:p>
        </p:txBody>
      </p:sp>
      <p:sp>
        <p:nvSpPr>
          <p:cNvPr id="4" name="Foliennummernplatzhalter 3"/>
          <p:cNvSpPr>
            <a:spLocks noGrp="1"/>
          </p:cNvSpPr>
          <p:nvPr>
            <p:ph type="sldNum" sz="quarter" idx="10"/>
          </p:nvPr>
        </p:nvSpPr>
        <p:spPr/>
        <p:txBody>
          <a:bodyPr/>
          <a:lstStyle/>
          <a:p>
            <a:fld id="{D9D553B2-8B94-46AA-81C4-B933DEC15939}" type="slidenum">
              <a:rPr lang="en-GB" smtClean="0"/>
              <a:t>12</a:t>
            </a:fld>
            <a:endParaRPr lang="en-GB"/>
          </a:p>
        </p:txBody>
      </p:sp>
    </p:spTree>
    <p:extLst>
      <p:ext uri="{BB962C8B-B14F-4D97-AF65-F5344CB8AC3E}">
        <p14:creationId xmlns:p14="http://schemas.microsoft.com/office/powerpoint/2010/main" val="3984098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For this reconstruction, we first </a:t>
            </a:r>
            <a:r>
              <a:rPr lang="en-GB" sz="1200" b="0" i="0" u="none" strike="noStrike" kern="1200" baseline="0" dirty="0" err="1">
                <a:solidFill>
                  <a:schemeClr val="tx1"/>
                </a:solidFill>
                <a:latin typeface="+mn-lt"/>
                <a:ea typeface="+mn-ea"/>
                <a:cs typeface="+mn-cs"/>
              </a:rPr>
              <a:t>analyzed</a:t>
            </a:r>
            <a:r>
              <a:rPr lang="en-GB" sz="1200" b="0" i="0" u="none" strike="noStrike" kern="1200" baseline="0" dirty="0">
                <a:solidFill>
                  <a:schemeClr val="tx1"/>
                </a:solidFill>
                <a:latin typeface="+mn-lt"/>
                <a:ea typeface="+mn-ea"/>
                <a:cs typeface="+mn-cs"/>
              </a:rPr>
              <a:t> our input data.</a:t>
            </a:r>
          </a:p>
          <a:p>
            <a:r>
              <a:rPr lang="en-GB" sz="1200" b="0" i="0" u="none" strike="noStrike" kern="1200" baseline="0" dirty="0">
                <a:solidFill>
                  <a:schemeClr val="tx1"/>
                </a:solidFill>
                <a:latin typeface="+mn-lt"/>
                <a:ea typeface="+mn-ea"/>
                <a:cs typeface="+mn-cs"/>
              </a:rPr>
              <a:t>Open Tree of Life (OTL) gives us the greatest approximation to a phylogeny of the </a:t>
            </a:r>
            <a:r>
              <a:rPr lang="en-GB" sz="1200" b="0" i="0" u="none" strike="noStrike" kern="1200" baseline="0" dirty="0" err="1">
                <a:solidFill>
                  <a:schemeClr val="tx1"/>
                </a:solidFill>
                <a:latin typeface="+mn-lt"/>
                <a:ea typeface="+mn-ea"/>
                <a:cs typeface="+mn-cs"/>
              </a:rPr>
              <a:t>Eukaryota</a:t>
            </a:r>
            <a:r>
              <a:rPr lang="en-GB" sz="1200" b="0" i="0" u="none" strike="noStrike" kern="1200" baseline="0" dirty="0">
                <a:solidFill>
                  <a:schemeClr val="tx1"/>
                </a:solidFill>
                <a:latin typeface="+mn-lt"/>
                <a:ea typeface="+mn-ea"/>
                <a:cs typeface="+mn-cs"/>
              </a:rPr>
              <a:t>.</a:t>
            </a:r>
          </a:p>
          <a:p>
            <a:r>
              <a:rPr lang="en-GB" sz="1200" b="0" i="0" u="none" strike="noStrike" kern="1200" baseline="0" dirty="0">
                <a:solidFill>
                  <a:schemeClr val="tx1"/>
                </a:solidFill>
                <a:latin typeface="+mn-lt"/>
                <a:ea typeface="+mn-ea"/>
                <a:cs typeface="+mn-cs"/>
              </a:rPr>
              <a:t>… only a synthesis of phylogenetic trees with a taxonomy as a backbone. </a:t>
            </a:r>
          </a:p>
          <a:p>
            <a:r>
              <a:rPr lang="en-GB" sz="1200" b="0" i="0" u="none" strike="noStrike" kern="1200" baseline="0" dirty="0">
                <a:solidFill>
                  <a:schemeClr val="tx1"/>
                </a:solidFill>
                <a:latin typeface="+mn-lt"/>
                <a:ea typeface="+mn-ea"/>
                <a:cs typeface="+mn-cs"/>
              </a:rPr>
              <a:t>… far from binary … multifurcation of 89.45%</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Global Biotic Interactions (</a:t>
            </a:r>
            <a:r>
              <a:rPr lang="en-GB" sz="1200" b="0" i="0" u="none" strike="noStrike" kern="1200" baseline="0" dirty="0" err="1">
                <a:solidFill>
                  <a:schemeClr val="tx1"/>
                </a:solidFill>
                <a:latin typeface="+mn-lt"/>
                <a:ea typeface="+mn-ea"/>
                <a:cs typeface="+mn-cs"/>
              </a:rPr>
              <a:t>GloBI</a:t>
            </a:r>
            <a:r>
              <a:rPr lang="en-GB" sz="1200" b="0" i="0" u="none" strike="noStrike" kern="1200" baseline="0" dirty="0">
                <a:solidFill>
                  <a:schemeClr val="tx1"/>
                </a:solidFill>
                <a:latin typeface="+mn-lt"/>
                <a:ea typeface="+mn-ea"/>
                <a:cs typeface="+mn-cs"/>
              </a:rPr>
              <a:t>) database … only 2.66% of the node information. </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Finally, we </a:t>
            </a:r>
            <a:r>
              <a:rPr lang="en-GB" sz="1200" b="0" i="0" u="none" strike="noStrike" kern="1200" baseline="0" dirty="0" err="1">
                <a:solidFill>
                  <a:schemeClr val="tx1"/>
                </a:solidFill>
                <a:latin typeface="+mn-lt"/>
                <a:ea typeface="+mn-ea"/>
                <a:cs typeface="+mn-cs"/>
              </a:rPr>
              <a:t>analyzed</a:t>
            </a:r>
            <a:r>
              <a:rPr lang="en-GB" sz="1200" b="0" i="0" u="none" strike="noStrike" kern="1200" baseline="0" dirty="0">
                <a:solidFill>
                  <a:schemeClr val="tx1"/>
                </a:solidFill>
                <a:latin typeface="+mn-lt"/>
                <a:ea typeface="+mn-ea"/>
                <a:cs typeface="+mn-cs"/>
              </a:rPr>
              <a:t> the validation of our ancestral state reconstruction results. We will do a</a:t>
            </a:r>
          </a:p>
          <a:p>
            <a:r>
              <a:rPr lang="en-GB" sz="1200" b="0" i="0" u="none" strike="noStrike" kern="1200" baseline="0" dirty="0">
                <a:solidFill>
                  <a:schemeClr val="tx1"/>
                </a:solidFill>
                <a:latin typeface="+mn-lt"/>
                <a:ea typeface="+mn-ea"/>
                <a:cs typeface="+mn-cs"/>
              </a:rPr>
              <a:t>statistical analysis from the tree and some selected subtrees and consider the leave-100-out</a:t>
            </a:r>
          </a:p>
          <a:p>
            <a:r>
              <a:rPr lang="en-GB" sz="1200" b="0" i="0" u="none" strike="noStrike" kern="1200" baseline="0" dirty="0">
                <a:solidFill>
                  <a:schemeClr val="tx1"/>
                </a:solidFill>
                <a:latin typeface="+mn-lt"/>
                <a:ea typeface="+mn-ea"/>
                <a:cs typeface="+mn-cs"/>
              </a:rPr>
              <a:t>cross-validation. Of these omitted nodes, we predict 98.17% correctly.</a:t>
            </a:r>
          </a:p>
          <a:p>
            <a:endParaRPr lang="en-GB" sz="1200" b="0" i="0" u="none" strike="noStrike" kern="1200" baseline="0" dirty="0">
              <a:solidFill>
                <a:schemeClr val="tx1"/>
              </a:solidFill>
              <a:latin typeface="+mn-lt"/>
              <a:ea typeface="+mn-ea"/>
              <a:cs typeface="+mn-cs"/>
            </a:endParaRP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However, this is highly variable and therefore the reconstruction is still very good on wide parts of the tree.</a:t>
            </a:r>
          </a:p>
        </p:txBody>
      </p:sp>
      <p:sp>
        <p:nvSpPr>
          <p:cNvPr id="4" name="Foliennummernplatzhalter 3"/>
          <p:cNvSpPr>
            <a:spLocks noGrp="1"/>
          </p:cNvSpPr>
          <p:nvPr>
            <p:ph type="sldNum" sz="quarter" idx="10"/>
          </p:nvPr>
        </p:nvSpPr>
        <p:spPr/>
        <p:txBody>
          <a:bodyPr/>
          <a:lstStyle/>
          <a:p>
            <a:fld id="{D9D553B2-8B94-46AA-81C4-B933DEC15939}" type="slidenum">
              <a:rPr lang="en-GB" smtClean="0"/>
              <a:t>13</a:t>
            </a:fld>
            <a:endParaRPr lang="en-GB"/>
          </a:p>
        </p:txBody>
      </p:sp>
    </p:spTree>
    <p:extLst>
      <p:ext uri="{BB962C8B-B14F-4D97-AF65-F5344CB8AC3E}">
        <p14:creationId xmlns:p14="http://schemas.microsoft.com/office/powerpoint/2010/main" val="2600356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For a further validation of our results, we carried out a leave-100-out cross-validation.</a:t>
            </a:r>
          </a:p>
          <a:p>
            <a:r>
              <a:rPr lang="en-GB" sz="1200" b="0" i="0" u="none" strike="noStrike" kern="1200" baseline="0" dirty="0">
                <a:solidFill>
                  <a:schemeClr val="tx1"/>
                </a:solidFill>
                <a:latin typeface="+mn-lt"/>
                <a:ea typeface="+mn-ea"/>
                <a:cs typeface="+mn-cs"/>
              </a:rPr>
              <a:t>In order to achieve about 15% of the 60,871 input node states with a validation, we randomly left out 100 states 100 times. </a:t>
            </a:r>
          </a:p>
          <a:p>
            <a:r>
              <a:rPr lang="en-GB" sz="1200" b="0" i="0" u="none" strike="noStrike" kern="1200" baseline="0" dirty="0">
                <a:solidFill>
                  <a:schemeClr val="tx1"/>
                </a:solidFill>
                <a:latin typeface="+mn-lt"/>
                <a:ea typeface="+mn-ea"/>
                <a:cs typeface="+mn-cs"/>
              </a:rPr>
              <a:t>Omitting smaller amounts of states up to leave-one-out had too much computational effort.</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Of these 10,000 nodes, 9,238 are unique.</a:t>
            </a:r>
          </a:p>
          <a:p>
            <a:r>
              <a:rPr lang="en-GB" sz="1200" b="0" i="0" u="none" strike="noStrike" kern="1200" baseline="0" dirty="0">
                <a:solidFill>
                  <a:schemeClr val="tx1"/>
                </a:solidFill>
                <a:latin typeface="+mn-lt"/>
                <a:ea typeface="+mn-ea"/>
                <a:cs typeface="+mn-cs"/>
              </a:rPr>
              <a:t>From the unique nodes, we predicted approximately 98.17% correct and thus 1.82% wrong, with duplicate draws always having the same prediction.</a:t>
            </a:r>
          </a:p>
          <a:p>
            <a:r>
              <a:rPr lang="en-GB" sz="1200" b="0" i="0" u="none" strike="noStrike" kern="1200" baseline="0" dirty="0">
                <a:solidFill>
                  <a:schemeClr val="tx1"/>
                </a:solidFill>
                <a:latin typeface="+mn-lt"/>
                <a:ea typeface="+mn-ea"/>
                <a:cs typeface="+mn-cs"/>
              </a:rPr>
              <a:t>The associated variance is 0.017, which means that no large amounts of input states have to be omitted.</a:t>
            </a:r>
            <a:endParaRPr lang="en-GB" dirty="0"/>
          </a:p>
        </p:txBody>
      </p:sp>
      <p:sp>
        <p:nvSpPr>
          <p:cNvPr id="4" name="Foliennummernplatzhalter 3"/>
          <p:cNvSpPr>
            <a:spLocks noGrp="1"/>
          </p:cNvSpPr>
          <p:nvPr>
            <p:ph type="sldNum" sz="quarter" idx="10"/>
          </p:nvPr>
        </p:nvSpPr>
        <p:spPr/>
        <p:txBody>
          <a:bodyPr/>
          <a:lstStyle/>
          <a:p>
            <a:fld id="{D9D553B2-8B94-46AA-81C4-B933DEC15939}" type="slidenum">
              <a:rPr lang="en-GB" smtClean="0"/>
              <a:t>14</a:t>
            </a:fld>
            <a:endParaRPr lang="en-GB"/>
          </a:p>
        </p:txBody>
      </p:sp>
    </p:spTree>
    <p:extLst>
      <p:ext uri="{BB962C8B-B14F-4D97-AF65-F5344CB8AC3E}">
        <p14:creationId xmlns:p14="http://schemas.microsoft.com/office/powerpoint/2010/main" val="3787182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From the simulation, we can conclude that we predict about 60% of the nodes in the present data situation correctly.</a:t>
            </a:r>
          </a:p>
          <a:p>
            <a:r>
              <a:rPr lang="en-GB" sz="1200" b="0" i="0" u="none" strike="noStrike" kern="1200" baseline="0" dirty="0">
                <a:solidFill>
                  <a:schemeClr val="tx1"/>
                </a:solidFill>
                <a:latin typeface="+mn-lt"/>
                <a:ea typeface="+mn-ea"/>
                <a:cs typeface="+mn-cs"/>
              </a:rPr>
              <a:t>The leave-100-out cross-validation even showed that we predict the omitted nodes to be 98.17% percent correct.</a:t>
            </a:r>
          </a:p>
          <a:p>
            <a:r>
              <a:rPr lang="en-GB" sz="1200" b="0" i="0" u="none" strike="noStrike" kern="1200" baseline="0" dirty="0">
                <a:solidFill>
                  <a:schemeClr val="tx1"/>
                </a:solidFill>
                <a:latin typeface="+mn-lt"/>
                <a:ea typeface="+mn-ea"/>
                <a:cs typeface="+mn-cs"/>
              </a:rPr>
              <a:t>This allows for the assumption that the data is grouped and not uniformly distributed</a:t>
            </a:r>
          </a:p>
          <a:p>
            <a:r>
              <a:rPr lang="en-GB" sz="1200" b="0" i="0" u="none" strike="noStrike" kern="1200" baseline="0" dirty="0">
                <a:solidFill>
                  <a:schemeClr val="tx1"/>
                </a:solidFill>
                <a:latin typeface="+mn-lt"/>
                <a:ea typeface="+mn-ea"/>
                <a:cs typeface="+mn-cs"/>
              </a:rPr>
              <a:t>-&gt; thus smaller subtrees are present in which data are to be found in the simulation with smaller multifurcation and smaller value for unknown nodes.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However, it follows that the ancestral states’ data in the direction of root node are probably particularly unreliable.</a:t>
            </a:r>
          </a:p>
          <a:p>
            <a:r>
              <a:rPr lang="en-GB" sz="1200" b="0" i="0" u="none" strike="noStrike" kern="1200" baseline="0" dirty="0">
                <a:solidFill>
                  <a:schemeClr val="tx1"/>
                </a:solidFill>
                <a:latin typeface="+mn-lt"/>
                <a:ea typeface="+mn-ea"/>
                <a:cs typeface="+mn-cs"/>
              </a:rPr>
              <a:t>This makes the localization of origins in direction of the root node difficult.</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The question remains, how much this affects the estimation of the number of origins.</a:t>
            </a:r>
          </a:p>
          <a:p>
            <a:r>
              <a:rPr lang="en-GB" sz="1200" b="0" i="0" u="none" strike="noStrike" kern="1200" baseline="0" dirty="0">
                <a:solidFill>
                  <a:schemeClr val="tx1"/>
                </a:solidFill>
                <a:latin typeface="+mn-lt"/>
                <a:ea typeface="+mn-ea"/>
                <a:cs typeface="+mn-cs"/>
              </a:rPr>
              <a:t>Our comparison with the paper from Weinstein and </a:t>
            </a:r>
            <a:r>
              <a:rPr lang="en-GB" sz="1200" b="0" i="0" u="none" strike="noStrike" kern="1200" baseline="0" dirty="0" err="1">
                <a:solidFill>
                  <a:schemeClr val="tx1"/>
                </a:solidFill>
                <a:latin typeface="+mn-lt"/>
                <a:ea typeface="+mn-ea"/>
                <a:cs typeface="+mn-cs"/>
              </a:rPr>
              <a:t>Kuris</a:t>
            </a:r>
            <a:r>
              <a:rPr lang="en-GB" sz="1200" b="0" i="0" u="none" strike="noStrike" kern="1200" baseline="0" dirty="0">
                <a:solidFill>
                  <a:schemeClr val="tx1"/>
                </a:solidFill>
                <a:latin typeface="+mn-lt"/>
                <a:ea typeface="+mn-ea"/>
                <a:cs typeface="+mn-cs"/>
              </a:rPr>
              <a:t> [18] an with </a:t>
            </a:r>
            <a:r>
              <a:rPr lang="en-GB" sz="1200" b="0" i="0" u="none" strike="noStrike" kern="1200" baseline="0" dirty="0" err="1">
                <a:solidFill>
                  <a:schemeClr val="tx1"/>
                </a:solidFill>
                <a:latin typeface="+mn-lt"/>
                <a:ea typeface="+mn-ea"/>
                <a:cs typeface="+mn-cs"/>
              </a:rPr>
              <a:t>Blaxter</a:t>
            </a:r>
            <a:r>
              <a:rPr lang="en-GB" sz="1200" b="0" i="0" u="none" strike="noStrike" kern="1200" baseline="0" dirty="0">
                <a:solidFill>
                  <a:schemeClr val="tx1"/>
                </a:solidFill>
                <a:latin typeface="+mn-lt"/>
                <a:ea typeface="+mn-ea"/>
                <a:cs typeface="+mn-cs"/>
              </a:rPr>
              <a:t> and </a:t>
            </a:r>
            <a:r>
              <a:rPr lang="en-GB" sz="1200" b="0" i="0" u="none" strike="noStrike" kern="1200" baseline="0" dirty="0" err="1">
                <a:solidFill>
                  <a:schemeClr val="tx1"/>
                </a:solidFill>
                <a:latin typeface="+mn-lt"/>
                <a:ea typeface="+mn-ea"/>
                <a:cs typeface="+mn-cs"/>
              </a:rPr>
              <a:t>Koutsovoulos</a:t>
            </a:r>
            <a:r>
              <a:rPr lang="en-GB" sz="1200" b="0" i="0" u="none" strike="noStrike" kern="1200" baseline="0" dirty="0">
                <a:solidFill>
                  <a:schemeClr val="tx1"/>
                </a:solidFill>
                <a:latin typeface="+mn-lt"/>
                <a:ea typeface="+mn-ea"/>
                <a:cs typeface="+mn-cs"/>
              </a:rPr>
              <a:t> [21] showed similar numbers of origins in some subtrees, which leaves us with optimism.</a:t>
            </a:r>
          </a:p>
        </p:txBody>
      </p:sp>
      <p:sp>
        <p:nvSpPr>
          <p:cNvPr id="4" name="Foliennummernplatzhalter 3"/>
          <p:cNvSpPr>
            <a:spLocks noGrp="1"/>
          </p:cNvSpPr>
          <p:nvPr>
            <p:ph type="sldNum" sz="quarter" idx="10"/>
          </p:nvPr>
        </p:nvSpPr>
        <p:spPr/>
        <p:txBody>
          <a:bodyPr/>
          <a:lstStyle/>
          <a:p>
            <a:fld id="{D9D553B2-8B94-46AA-81C4-B933DEC15939}" type="slidenum">
              <a:rPr lang="en-GB" smtClean="0"/>
              <a:t>15</a:t>
            </a:fld>
            <a:endParaRPr lang="en-GB"/>
          </a:p>
        </p:txBody>
      </p:sp>
    </p:spTree>
    <p:extLst>
      <p:ext uri="{BB962C8B-B14F-4D97-AF65-F5344CB8AC3E}">
        <p14:creationId xmlns:p14="http://schemas.microsoft.com/office/powerpoint/2010/main" val="3265911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D9D553B2-8B94-46AA-81C4-B933DEC15939}" type="slidenum">
              <a:rPr lang="en-GB" smtClean="0"/>
              <a:t>19</a:t>
            </a:fld>
            <a:endParaRPr lang="en-GB"/>
          </a:p>
        </p:txBody>
      </p:sp>
    </p:spTree>
    <p:extLst>
      <p:ext uri="{BB962C8B-B14F-4D97-AF65-F5344CB8AC3E}">
        <p14:creationId xmlns:p14="http://schemas.microsoft.com/office/powerpoint/2010/main" val="1392968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dirty="0"/>
              <a:t>First I </a:t>
            </a:r>
            <a:r>
              <a:rPr lang="en-GB" sz="1200" b="0" dirty="0" err="1"/>
              <a:t>wanna</a:t>
            </a:r>
            <a:r>
              <a:rPr lang="en-GB" sz="1200" b="0" dirty="0"/>
              <a:t> go along this title with the focus on the real reconstruction.</a:t>
            </a:r>
          </a:p>
          <a:p>
            <a:r>
              <a:rPr lang="en-GB" sz="1200" b="0" dirty="0"/>
              <a:t>First, I explain my motivation and give some definitions (MP, parasites,…).</a:t>
            </a:r>
          </a:p>
          <a:p>
            <a:r>
              <a:rPr lang="en-GB" sz="1200" b="0" dirty="0"/>
              <a:t>I will briefly state some methods to then respond to my results.</a:t>
            </a:r>
          </a:p>
          <a:p>
            <a:r>
              <a:rPr lang="en-GB" sz="1200" b="0" dirty="0"/>
              <a:t>Finally, I would like to go into a few discussion points of my work.</a:t>
            </a:r>
          </a:p>
          <a:p>
            <a:endParaRPr lang="en-GB" sz="1200" b="0" dirty="0"/>
          </a:p>
          <a:p>
            <a:endParaRPr lang="en-GB" sz="1200" b="0" dirty="0"/>
          </a:p>
          <a:p>
            <a:pPr marL="171450" indent="-171450">
              <a:buFont typeface="Arial" panose="020B0604020202020204" pitchFamily="34" charset="0"/>
              <a:buChar char="•"/>
            </a:pPr>
            <a:r>
              <a:rPr lang="en-GB" dirty="0"/>
              <a:t>Definitions / Methods: OTL, </a:t>
            </a:r>
            <a:r>
              <a:rPr lang="en-GB" dirty="0" err="1"/>
              <a:t>GloBI</a:t>
            </a:r>
            <a:r>
              <a:rPr lang="en-GB" dirty="0"/>
              <a:t>, Ancestral state reconstruction (</a:t>
            </a:r>
            <a:r>
              <a:rPr lang="en-GB" dirty="0" err="1"/>
              <a:t>Sankoff</a:t>
            </a:r>
            <a:r>
              <a:rPr lang="en-GB" dirty="0"/>
              <a:t>/castor), Simulation, Leave-100-out cross-validation</a:t>
            </a:r>
          </a:p>
          <a:p>
            <a:pPr marL="171450" indent="-171450">
              <a:buFont typeface="Arial" panose="020B0604020202020204" pitchFamily="34" charset="0"/>
              <a:buChar char="•"/>
            </a:pPr>
            <a:r>
              <a:rPr lang="en-GB" dirty="0"/>
              <a:t>Results: Availability of data, Simulation?, Leave-100-out cross-validation</a:t>
            </a:r>
          </a:p>
          <a:p>
            <a:pPr marL="171450" indent="-171450">
              <a:buFont typeface="Arial" panose="020B0604020202020204" pitchFamily="34" charset="0"/>
              <a:buChar char="•"/>
            </a:pPr>
            <a:r>
              <a:rPr lang="en-GB" dirty="0"/>
              <a:t>Discussion: data is grouped and not uniformly distributed</a:t>
            </a:r>
          </a:p>
          <a:p>
            <a:endParaRPr lang="en-GB" sz="1200" b="0" dirty="0"/>
          </a:p>
        </p:txBody>
      </p:sp>
      <p:sp>
        <p:nvSpPr>
          <p:cNvPr id="4" name="Foliennummernplatzhalter 3"/>
          <p:cNvSpPr>
            <a:spLocks noGrp="1"/>
          </p:cNvSpPr>
          <p:nvPr>
            <p:ph type="sldNum" sz="quarter" idx="10"/>
          </p:nvPr>
        </p:nvSpPr>
        <p:spPr/>
        <p:txBody>
          <a:bodyPr/>
          <a:lstStyle/>
          <a:p>
            <a:fld id="{D9D553B2-8B94-46AA-81C4-B933DEC15939}" type="slidenum">
              <a:rPr lang="en-GB" smtClean="0"/>
              <a:t>2</a:t>
            </a:fld>
            <a:endParaRPr lang="en-GB"/>
          </a:p>
        </p:txBody>
      </p:sp>
    </p:spTree>
    <p:extLst>
      <p:ext uri="{BB962C8B-B14F-4D97-AF65-F5344CB8AC3E}">
        <p14:creationId xmlns:p14="http://schemas.microsoft.com/office/powerpoint/2010/main" val="1634674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D9D553B2-8B94-46AA-81C4-B933DEC15939}" type="slidenum">
              <a:rPr lang="en-GB" smtClean="0"/>
              <a:t>3</a:t>
            </a:fld>
            <a:endParaRPr lang="en-GB"/>
          </a:p>
        </p:txBody>
      </p:sp>
    </p:spTree>
    <p:extLst>
      <p:ext uri="{BB962C8B-B14F-4D97-AF65-F5344CB8AC3E}">
        <p14:creationId xmlns:p14="http://schemas.microsoft.com/office/powerpoint/2010/main" val="1345342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D9D553B2-8B94-46AA-81C4-B933DEC15939}" type="slidenum">
              <a:rPr lang="en-GB" smtClean="0"/>
              <a:t>4</a:t>
            </a:fld>
            <a:endParaRPr lang="en-GB"/>
          </a:p>
        </p:txBody>
      </p:sp>
    </p:spTree>
    <p:extLst>
      <p:ext uri="{BB962C8B-B14F-4D97-AF65-F5344CB8AC3E}">
        <p14:creationId xmlns:p14="http://schemas.microsoft.com/office/powerpoint/2010/main" val="3755968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Predict parasitism</a:t>
            </a:r>
          </a:p>
          <a:p>
            <a:r>
              <a:rPr lang="en-GB" dirty="0"/>
              <a:t>-&gt; of which specie we know the state? (distinguish parasite / free-living)</a:t>
            </a:r>
          </a:p>
          <a:p>
            <a:r>
              <a:rPr lang="en-GB" dirty="0"/>
              <a:t>–&gt; need relationships of all </a:t>
            </a:r>
            <a:r>
              <a:rPr lang="en-GB" dirty="0" err="1"/>
              <a:t>Eukaryota</a:t>
            </a:r>
            <a:r>
              <a:rPr lang="en-GB" dirty="0"/>
              <a:t> species – use these for prediction</a:t>
            </a:r>
          </a:p>
          <a:p>
            <a:endParaRPr lang="en-GB" dirty="0"/>
          </a:p>
          <a:p>
            <a:r>
              <a:rPr lang="en-GB" dirty="0"/>
              <a:t>Present two databases</a:t>
            </a:r>
          </a:p>
        </p:txBody>
      </p:sp>
      <p:sp>
        <p:nvSpPr>
          <p:cNvPr id="4" name="Foliennummernplatzhalter 3"/>
          <p:cNvSpPr>
            <a:spLocks noGrp="1"/>
          </p:cNvSpPr>
          <p:nvPr>
            <p:ph type="sldNum" sz="quarter" idx="10"/>
          </p:nvPr>
        </p:nvSpPr>
        <p:spPr/>
        <p:txBody>
          <a:bodyPr/>
          <a:lstStyle/>
          <a:p>
            <a:fld id="{D9D553B2-8B94-46AA-81C4-B933DEC15939}" type="slidenum">
              <a:rPr lang="en-GB" smtClean="0"/>
              <a:t>5</a:t>
            </a:fld>
            <a:endParaRPr lang="en-GB"/>
          </a:p>
        </p:txBody>
      </p:sp>
    </p:spTree>
    <p:extLst>
      <p:ext uri="{BB962C8B-B14F-4D97-AF65-F5344CB8AC3E}">
        <p14:creationId xmlns:p14="http://schemas.microsoft.com/office/powerpoint/2010/main" val="3468685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Da ich </a:t>
            </a:r>
            <a:r>
              <a:rPr lang="en-GB" sz="1200" b="0" i="0" u="none" strike="noStrike" kern="1200" baseline="0" dirty="0" err="1">
                <a:solidFill>
                  <a:schemeClr val="tx1"/>
                </a:solidFill>
                <a:latin typeface="+mn-lt"/>
                <a:ea typeface="+mn-ea"/>
                <a:cs typeface="+mn-cs"/>
              </a:rPr>
              <a:t>mich</a:t>
            </a:r>
            <a:r>
              <a:rPr lang="en-GB" sz="1200" b="0" i="0" u="none" strike="noStrike" kern="1200" baseline="0" dirty="0">
                <a:solidFill>
                  <a:schemeClr val="tx1"/>
                </a:solidFill>
                <a:latin typeface="+mn-lt"/>
                <a:ea typeface="+mn-ea"/>
                <a:cs typeface="+mn-cs"/>
              </a:rPr>
              <a:t> auf parasite </a:t>
            </a:r>
            <a:r>
              <a:rPr lang="en-GB" sz="1200" b="0" i="0" u="none" strike="noStrike" kern="1200" baseline="0" dirty="0" err="1">
                <a:solidFill>
                  <a:schemeClr val="tx1"/>
                </a:solidFill>
                <a:latin typeface="+mn-lt"/>
                <a:ea typeface="+mn-ea"/>
                <a:cs typeface="+mn-cs"/>
              </a:rPr>
              <a:t>spezialisiert</a:t>
            </a:r>
            <a:r>
              <a:rPr lang="en-GB" sz="1200" b="0" i="0" u="none" strike="noStrike" kern="1200" baseline="0" dirty="0">
                <a:solidFill>
                  <a:schemeClr val="tx1"/>
                </a:solidFill>
                <a:latin typeface="+mn-lt"/>
                <a:ea typeface="+mn-ea"/>
                <a:cs typeface="+mn-cs"/>
              </a:rPr>
              <a:t> </a:t>
            </a:r>
            <a:r>
              <a:rPr lang="en-GB" sz="1200" b="0" i="0" u="none" strike="noStrike" kern="1200" baseline="0" dirty="0" err="1">
                <a:solidFill>
                  <a:schemeClr val="tx1"/>
                </a:solidFill>
                <a:latin typeface="+mn-lt"/>
                <a:ea typeface="+mn-ea"/>
                <a:cs typeface="+mn-cs"/>
              </a:rPr>
              <a:t>habe</a:t>
            </a:r>
            <a:r>
              <a:rPr lang="en-GB" sz="1200" b="0" i="0" u="none" strike="noStrike" kern="1200" baseline="0" dirty="0">
                <a:solidFill>
                  <a:schemeClr val="tx1"/>
                </a:solidFill>
                <a:latin typeface="+mn-lt"/>
                <a:ea typeface="+mn-ea"/>
                <a:cs typeface="+mn-cs"/>
              </a:rPr>
              <a:t> </a:t>
            </a:r>
            <a:r>
              <a:rPr lang="en-GB" sz="1200" b="0" i="0" u="none" strike="noStrike" kern="1200" baseline="0" dirty="0" err="1">
                <a:solidFill>
                  <a:schemeClr val="tx1"/>
                </a:solidFill>
                <a:latin typeface="+mn-lt"/>
                <a:ea typeface="+mn-ea"/>
                <a:cs typeface="+mn-cs"/>
              </a:rPr>
              <a:t>möchte</a:t>
            </a:r>
            <a:r>
              <a:rPr lang="en-GB" sz="1200" b="0" i="0" u="none" strike="noStrike" kern="1200" baseline="0" dirty="0">
                <a:solidFill>
                  <a:schemeClr val="tx1"/>
                </a:solidFill>
                <a:latin typeface="+mn-lt"/>
                <a:ea typeface="+mn-ea"/>
                <a:cs typeface="+mn-cs"/>
              </a:rPr>
              <a:t> ich </a:t>
            </a:r>
            <a:r>
              <a:rPr lang="en-GB" sz="1200" b="0" i="0" u="none" strike="noStrike" kern="1200" baseline="0" dirty="0" err="1">
                <a:solidFill>
                  <a:schemeClr val="tx1"/>
                </a:solidFill>
                <a:latin typeface="+mn-lt"/>
                <a:ea typeface="+mn-ea"/>
                <a:cs typeface="+mn-cs"/>
              </a:rPr>
              <a:t>zunächst</a:t>
            </a:r>
            <a:r>
              <a:rPr lang="en-GB" sz="1200" b="0" i="0" u="none" strike="noStrike" kern="1200" baseline="0" dirty="0">
                <a:solidFill>
                  <a:schemeClr val="tx1"/>
                </a:solidFill>
                <a:latin typeface="+mn-lt"/>
                <a:ea typeface="+mn-ea"/>
                <a:cs typeface="+mn-cs"/>
              </a:rPr>
              <a:t> die definition von </a:t>
            </a:r>
            <a:r>
              <a:rPr lang="en-GB" sz="1200" b="0" i="0" u="none" strike="noStrike" kern="1200" baseline="0" dirty="0" err="1">
                <a:solidFill>
                  <a:schemeClr val="tx1"/>
                </a:solidFill>
                <a:latin typeface="+mn-lt"/>
                <a:ea typeface="+mn-ea"/>
                <a:cs typeface="+mn-cs"/>
              </a:rPr>
              <a:t>parasitismus</a:t>
            </a:r>
            <a:r>
              <a:rPr lang="en-GB" sz="1200" b="0" i="0" u="none" strike="noStrike" kern="1200" baseline="0" dirty="0">
                <a:solidFill>
                  <a:schemeClr val="tx1"/>
                </a:solidFill>
                <a:latin typeface="+mn-lt"/>
                <a:ea typeface="+mn-ea"/>
                <a:cs typeface="+mn-cs"/>
              </a:rPr>
              <a:t> </a:t>
            </a:r>
            <a:r>
              <a:rPr lang="en-GB" sz="1200" b="0" i="0" u="none" strike="noStrike" kern="1200" baseline="0" dirty="0" err="1">
                <a:solidFill>
                  <a:schemeClr val="tx1"/>
                </a:solidFill>
                <a:latin typeface="+mn-lt"/>
                <a:ea typeface="+mn-ea"/>
                <a:cs typeface="+mn-cs"/>
              </a:rPr>
              <a:t>geben</a:t>
            </a:r>
            <a:r>
              <a:rPr lang="en-GB" sz="1200" b="0" i="0" u="none" strike="noStrike" kern="1200" baseline="0" dirty="0">
                <a:solidFill>
                  <a:schemeClr val="tx1"/>
                </a:solidFill>
                <a:latin typeface="+mn-lt"/>
                <a:ea typeface="+mn-ea"/>
                <a:cs typeface="+mn-cs"/>
              </a:rPr>
              <a:t>.</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(Parasitism can be defined as an interaction between species in which one of the interaction partners, the parasite, lives in or on the other, the host. The parasite draws food from its host and harms it in the process.)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Since we use </a:t>
            </a:r>
            <a:r>
              <a:rPr lang="en-GB" sz="1200" b="0" i="0" u="none" strike="noStrike" kern="1200" baseline="0" dirty="0" err="1">
                <a:solidFill>
                  <a:schemeClr val="tx1"/>
                </a:solidFill>
                <a:latin typeface="+mn-lt"/>
                <a:ea typeface="+mn-ea"/>
                <a:cs typeface="+mn-cs"/>
              </a:rPr>
              <a:t>GloBI</a:t>
            </a:r>
            <a:r>
              <a:rPr lang="en-GB" sz="1200" b="0" i="0" u="none" strike="noStrike" kern="1200" baseline="0" dirty="0">
                <a:solidFill>
                  <a:schemeClr val="tx1"/>
                </a:solidFill>
                <a:latin typeface="+mn-lt"/>
                <a:ea typeface="+mn-ea"/>
                <a:cs typeface="+mn-cs"/>
              </a:rPr>
              <a:t> to classify species, we use their definition of parasitism. In </a:t>
            </a:r>
            <a:r>
              <a:rPr lang="en-GB" sz="1200" b="0" i="0" u="none" strike="noStrike" kern="1200" baseline="0" dirty="0" err="1">
                <a:solidFill>
                  <a:schemeClr val="tx1"/>
                </a:solidFill>
                <a:latin typeface="+mn-lt"/>
                <a:ea typeface="+mn-ea"/>
                <a:cs typeface="+mn-cs"/>
              </a:rPr>
              <a:t>GloBi</a:t>
            </a:r>
            <a:r>
              <a:rPr lang="en-GB" sz="1200" b="0" i="0" u="none" strike="noStrike" kern="1200" baseline="0" dirty="0">
                <a:solidFill>
                  <a:schemeClr val="tx1"/>
                </a:solidFill>
                <a:latin typeface="+mn-lt"/>
                <a:ea typeface="+mn-ea"/>
                <a:cs typeface="+mn-cs"/>
              </a:rPr>
              <a:t>, </a:t>
            </a:r>
            <a:r>
              <a:rPr lang="en-GB" sz="1200" b="0" i="0" u="none" strike="noStrike" kern="1200" baseline="0" dirty="0" err="1">
                <a:solidFill>
                  <a:schemeClr val="tx1"/>
                </a:solidFill>
                <a:latin typeface="+mn-lt"/>
                <a:ea typeface="+mn-ea"/>
                <a:cs typeface="+mn-cs"/>
              </a:rPr>
              <a:t>Ontobee</a:t>
            </a:r>
            <a:r>
              <a:rPr lang="en-GB" sz="1200" b="0" i="0" u="none" strike="noStrike" kern="1200" baseline="0" dirty="0">
                <a:solidFill>
                  <a:schemeClr val="tx1"/>
                </a:solidFill>
                <a:latin typeface="+mn-lt"/>
                <a:ea typeface="+mn-ea"/>
                <a:cs typeface="+mn-cs"/>
              </a:rPr>
              <a:t> definitions are used [16]. The interaction</a:t>
            </a:r>
          </a:p>
          <a:p>
            <a:r>
              <a:rPr lang="en-GB" sz="1200" b="0" i="1" u="none" strike="noStrike" kern="1200" baseline="0" dirty="0">
                <a:solidFill>
                  <a:schemeClr val="tx1"/>
                </a:solidFill>
                <a:latin typeface="+mn-lt"/>
                <a:ea typeface="+mn-ea"/>
                <a:cs typeface="+mn-cs"/>
              </a:rPr>
              <a:t>has parasite </a:t>
            </a:r>
            <a:r>
              <a:rPr lang="en-GB" sz="1200" b="0" i="0" u="none" strike="noStrike" kern="1200" baseline="0" dirty="0">
                <a:solidFill>
                  <a:schemeClr val="tx1"/>
                </a:solidFill>
                <a:latin typeface="+mn-lt"/>
                <a:ea typeface="+mn-ea"/>
                <a:cs typeface="+mn-cs"/>
              </a:rPr>
              <a:t>is defined as: …</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According to estimates, above 40% of all </a:t>
            </a:r>
            <a:r>
              <a:rPr lang="en-GB" sz="1200" b="0" i="0" u="none" strike="noStrike" kern="1200" baseline="0" dirty="0" err="1">
                <a:solidFill>
                  <a:schemeClr val="tx1"/>
                </a:solidFill>
                <a:latin typeface="+mn-lt"/>
                <a:ea typeface="+mn-ea"/>
                <a:cs typeface="+mn-cs"/>
              </a:rPr>
              <a:t>Eukaryota</a:t>
            </a:r>
            <a:r>
              <a:rPr lang="en-GB" sz="1200" b="0" i="0" u="none" strike="noStrike" kern="1200" baseline="0" dirty="0">
                <a:solidFill>
                  <a:schemeClr val="tx1"/>
                </a:solidFill>
                <a:latin typeface="+mn-lt"/>
                <a:ea typeface="+mn-ea"/>
                <a:cs typeface="+mn-cs"/>
              </a:rPr>
              <a:t> are parasites.</a:t>
            </a:r>
          </a:p>
          <a:p>
            <a:endParaRPr lang="en-GB" sz="1200" b="0" i="0" u="none" strike="noStrike" kern="1200" baseline="0" dirty="0">
              <a:solidFill>
                <a:schemeClr val="tx1"/>
              </a:solidFill>
              <a:latin typeface="+mn-lt"/>
              <a:ea typeface="+mn-ea"/>
              <a:cs typeface="+mn-cs"/>
            </a:endParaRPr>
          </a:p>
          <a:p>
            <a:endParaRPr lang="en-GB" dirty="0"/>
          </a:p>
        </p:txBody>
      </p:sp>
      <p:sp>
        <p:nvSpPr>
          <p:cNvPr id="4" name="Foliennummernplatzhalter 3"/>
          <p:cNvSpPr>
            <a:spLocks noGrp="1"/>
          </p:cNvSpPr>
          <p:nvPr>
            <p:ph type="sldNum" sz="quarter" idx="10"/>
          </p:nvPr>
        </p:nvSpPr>
        <p:spPr/>
        <p:txBody>
          <a:bodyPr/>
          <a:lstStyle/>
          <a:p>
            <a:fld id="{D9D553B2-8B94-46AA-81C4-B933DEC15939}" type="slidenum">
              <a:rPr lang="en-GB" smtClean="0"/>
              <a:t>6</a:t>
            </a:fld>
            <a:endParaRPr lang="en-GB"/>
          </a:p>
        </p:txBody>
      </p:sp>
    </p:spTree>
    <p:extLst>
      <p:ext uri="{BB962C8B-B14F-4D97-AF65-F5344CB8AC3E}">
        <p14:creationId xmlns:p14="http://schemas.microsoft.com/office/powerpoint/2010/main" val="700036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As I </a:t>
            </a:r>
            <a:r>
              <a:rPr lang="en-GB" sz="1200" b="0" i="0" u="none" strike="noStrike" kern="1200" baseline="0" dirty="0" err="1">
                <a:solidFill>
                  <a:schemeClr val="tx1"/>
                </a:solidFill>
                <a:latin typeface="+mn-lt"/>
                <a:ea typeface="+mn-ea"/>
                <a:cs typeface="+mn-cs"/>
              </a:rPr>
              <a:t>mentionted</a:t>
            </a:r>
            <a:r>
              <a:rPr lang="en-GB" sz="1200" b="0" i="0" u="none" strike="noStrike" kern="1200" baseline="0" dirty="0">
                <a:solidFill>
                  <a:schemeClr val="tx1"/>
                </a:solidFill>
                <a:latin typeface="+mn-lt"/>
                <a:ea typeface="+mn-ea"/>
                <a:cs typeface="+mn-cs"/>
              </a:rPr>
              <a:t> (</a:t>
            </a:r>
            <a:r>
              <a:rPr lang="en-GB" sz="1200" b="0" i="0" u="none" strike="noStrike" kern="1200" baseline="0" dirty="0" err="1">
                <a:solidFill>
                  <a:schemeClr val="tx1"/>
                </a:solidFill>
                <a:latin typeface="+mn-lt"/>
                <a:ea typeface="+mn-ea"/>
                <a:cs typeface="+mn-cs"/>
              </a:rPr>
              <a:t>erwähnt</a:t>
            </a:r>
            <a:r>
              <a:rPr lang="en-GB" sz="1200" b="0" i="0" u="none" strike="noStrike" kern="1200" baseline="0" dirty="0">
                <a:solidFill>
                  <a:schemeClr val="tx1"/>
                </a:solidFill>
                <a:latin typeface="+mn-lt"/>
                <a:ea typeface="+mn-ea"/>
                <a:cs typeface="+mn-cs"/>
              </a:rPr>
              <a:t>) I used </a:t>
            </a:r>
            <a:r>
              <a:rPr lang="en-GB" sz="1200" b="0" i="0" u="none" strike="noStrike" kern="1200" baseline="0" dirty="0" err="1">
                <a:solidFill>
                  <a:schemeClr val="tx1"/>
                </a:solidFill>
                <a:latin typeface="+mn-lt"/>
                <a:ea typeface="+mn-ea"/>
                <a:cs typeface="+mn-cs"/>
              </a:rPr>
              <a:t>GloBI</a:t>
            </a:r>
            <a:r>
              <a:rPr lang="en-GB" sz="1200" b="0" i="0" u="none" strike="noStrike" kern="1200" baseline="0" dirty="0">
                <a:solidFill>
                  <a:schemeClr val="tx1"/>
                </a:solidFill>
                <a:latin typeface="+mn-lt"/>
                <a:ea typeface="+mn-ea"/>
                <a:cs typeface="+mn-cs"/>
              </a:rPr>
              <a:t>….</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The data in </a:t>
            </a:r>
            <a:r>
              <a:rPr lang="en-GB" sz="1200" b="0" i="0" u="none" strike="noStrike" kern="1200" baseline="0" dirty="0" err="1">
                <a:solidFill>
                  <a:schemeClr val="tx1"/>
                </a:solidFill>
                <a:latin typeface="+mn-lt"/>
                <a:ea typeface="+mn-ea"/>
                <a:cs typeface="+mn-cs"/>
              </a:rPr>
              <a:t>GloBI</a:t>
            </a:r>
            <a:r>
              <a:rPr lang="en-GB" sz="1200" b="0" i="0" u="none" strike="noStrike" kern="1200" baseline="0" dirty="0">
                <a:solidFill>
                  <a:schemeClr val="tx1"/>
                </a:solidFill>
                <a:latin typeface="+mn-lt"/>
                <a:ea typeface="+mn-ea"/>
                <a:cs typeface="+mn-cs"/>
              </a:rPr>
              <a:t> is stored as interactions e.g. species A is host of species B. We conclude that species A is free-living and species B parasitic.</a:t>
            </a:r>
          </a:p>
          <a:p>
            <a:endParaRPr lang="en-GB" sz="1200" b="0" i="0" u="none" strike="noStrike" kern="1200" baseline="0" dirty="0">
              <a:solidFill>
                <a:schemeClr val="tx1"/>
              </a:solidFill>
              <a:latin typeface="+mn-lt"/>
              <a:ea typeface="+mn-ea"/>
              <a:cs typeface="+mn-cs"/>
            </a:endParaRPr>
          </a:p>
        </p:txBody>
      </p:sp>
      <p:sp>
        <p:nvSpPr>
          <p:cNvPr id="4" name="Foliennummernplatzhalter 3"/>
          <p:cNvSpPr>
            <a:spLocks noGrp="1"/>
          </p:cNvSpPr>
          <p:nvPr>
            <p:ph type="sldNum" sz="quarter" idx="10"/>
          </p:nvPr>
        </p:nvSpPr>
        <p:spPr/>
        <p:txBody>
          <a:bodyPr/>
          <a:lstStyle/>
          <a:p>
            <a:fld id="{D9D553B2-8B94-46AA-81C4-B933DEC15939}" type="slidenum">
              <a:rPr lang="en-GB" smtClean="0"/>
              <a:t>7</a:t>
            </a:fld>
            <a:endParaRPr lang="en-GB"/>
          </a:p>
        </p:txBody>
      </p:sp>
    </p:spTree>
    <p:extLst>
      <p:ext uri="{BB962C8B-B14F-4D97-AF65-F5344CB8AC3E}">
        <p14:creationId xmlns:p14="http://schemas.microsoft.com/office/powerpoint/2010/main" val="297512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Deeper look to these so called ‘symbiotically’ interactions…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One example: the already mentioned tongue-eating louse, which parasitize some fishes…  (web interface) conclude fish is free-living</a:t>
            </a:r>
          </a:p>
          <a:p>
            <a:endParaRPr lang="en-GB"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From this data, we could specify 34,860 as free-living and 25,962 as parasitic.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-&gt; we have a total of 2.3 million leaf nodes -&gt; (97.34%) leaf nodes without state information.</a:t>
            </a:r>
          </a:p>
          <a:p>
            <a:endParaRPr lang="en-GB" dirty="0"/>
          </a:p>
        </p:txBody>
      </p:sp>
      <p:sp>
        <p:nvSpPr>
          <p:cNvPr id="4" name="Foliennummernplatzhalter 3"/>
          <p:cNvSpPr>
            <a:spLocks noGrp="1"/>
          </p:cNvSpPr>
          <p:nvPr>
            <p:ph type="sldNum" sz="quarter" idx="10"/>
          </p:nvPr>
        </p:nvSpPr>
        <p:spPr/>
        <p:txBody>
          <a:bodyPr/>
          <a:lstStyle/>
          <a:p>
            <a:fld id="{D9D553B2-8B94-46AA-81C4-B933DEC15939}" type="slidenum">
              <a:rPr lang="en-GB" smtClean="0"/>
              <a:t>8</a:t>
            </a:fld>
            <a:endParaRPr lang="en-GB"/>
          </a:p>
        </p:txBody>
      </p:sp>
    </p:spTree>
    <p:extLst>
      <p:ext uri="{BB962C8B-B14F-4D97-AF65-F5344CB8AC3E}">
        <p14:creationId xmlns:p14="http://schemas.microsoft.com/office/powerpoint/2010/main" val="1122785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sz="1200" b="0" i="0" u="none" strike="noStrike" kern="1200" baseline="0" dirty="0">
              <a:solidFill>
                <a:schemeClr val="tx1"/>
              </a:solidFill>
              <a:latin typeface="+mn-lt"/>
              <a:ea typeface="+mn-ea"/>
              <a:cs typeface="+mn-cs"/>
            </a:endParaRPr>
          </a:p>
          <a:p>
            <a:r>
              <a:rPr lang="de-DE" dirty="0"/>
              <a:t>Classification </a:t>
            </a:r>
            <a:r>
              <a:rPr lang="de-DE" dirty="0" err="1"/>
              <a:t>scheme</a:t>
            </a:r>
            <a:r>
              <a:rPr lang="de-DE" dirty="0"/>
              <a:t> </a:t>
            </a:r>
            <a:r>
              <a:rPr lang="de-DE" dirty="0" err="1"/>
              <a:t>with</a:t>
            </a:r>
            <a:r>
              <a:rPr lang="de-DE" dirty="0"/>
              <a:t> </a:t>
            </a:r>
            <a:r>
              <a:rPr lang="de-DE" dirty="0" err="1"/>
              <a:t>criterions</a:t>
            </a:r>
            <a:r>
              <a:rPr lang="de-DE" dirty="0"/>
              <a:t> also </a:t>
            </a:r>
            <a:r>
              <a:rPr lang="de-DE" dirty="0" err="1"/>
              <a:t>called</a:t>
            </a:r>
            <a:r>
              <a:rPr lang="de-DE" dirty="0"/>
              <a:t> Taxa</a:t>
            </a:r>
          </a:p>
          <a:p>
            <a:endParaRPr lang="de-DE" dirty="0"/>
          </a:p>
          <a:p>
            <a:r>
              <a:rPr lang="de-DE" dirty="0"/>
              <a:t>Different </a:t>
            </a:r>
            <a:r>
              <a:rPr lang="de-DE" dirty="0" err="1"/>
              <a:t>ranks</a:t>
            </a:r>
            <a:r>
              <a:rPr lang="de-DE" dirty="0"/>
              <a:t> like: </a:t>
            </a:r>
            <a:r>
              <a:rPr lang="de-DE" dirty="0" err="1"/>
              <a:t>kingdom</a:t>
            </a:r>
            <a:r>
              <a:rPr lang="de-DE" dirty="0"/>
              <a:t>, </a:t>
            </a:r>
            <a:r>
              <a:rPr lang="de-DE" dirty="0" err="1"/>
              <a:t>phylum</a:t>
            </a:r>
            <a:r>
              <a:rPr lang="de-DE" dirty="0"/>
              <a:t>, </a:t>
            </a:r>
            <a:r>
              <a:rPr lang="de-DE" dirty="0" err="1"/>
              <a:t>class</a:t>
            </a:r>
            <a:r>
              <a:rPr lang="de-DE" dirty="0"/>
              <a:t>, </a:t>
            </a:r>
            <a:r>
              <a:rPr lang="de-DE" dirty="0" err="1"/>
              <a:t>order</a:t>
            </a:r>
            <a:r>
              <a:rPr lang="de-DE" dirty="0"/>
              <a:t>…</a:t>
            </a:r>
          </a:p>
          <a:p>
            <a:endParaRPr lang="de-DE" dirty="0"/>
          </a:p>
          <a:p>
            <a:r>
              <a:rPr lang="de-DE" dirty="0" err="1"/>
              <a:t>rough</a:t>
            </a:r>
            <a:r>
              <a:rPr lang="de-DE" dirty="0"/>
              <a:t> </a:t>
            </a:r>
            <a:r>
              <a:rPr lang="de-DE" dirty="0" err="1"/>
              <a:t>subdivision</a:t>
            </a:r>
            <a:r>
              <a:rPr lang="de-DE" dirty="0"/>
              <a:t>, </a:t>
            </a:r>
            <a:r>
              <a:rPr lang="de-DE" dirty="0" err="1"/>
              <a:t>this</a:t>
            </a:r>
            <a:r>
              <a:rPr lang="de-DE" dirty="0"/>
              <a:t> </a:t>
            </a:r>
            <a:r>
              <a:rPr lang="de-DE" dirty="0" err="1"/>
              <a:t>tree</a:t>
            </a:r>
            <a:r>
              <a:rPr lang="de-DE" dirty="0"/>
              <a:t> </a:t>
            </a:r>
            <a:r>
              <a:rPr lang="de-DE" dirty="0" err="1"/>
              <a:t>is</a:t>
            </a:r>
            <a:r>
              <a:rPr lang="de-DE" dirty="0"/>
              <a:t> </a:t>
            </a:r>
            <a:r>
              <a:rPr lang="de-DE" dirty="0" err="1"/>
              <a:t>of</a:t>
            </a:r>
            <a:r>
              <a:rPr lang="de-DE" dirty="0"/>
              <a:t> </a:t>
            </a:r>
            <a:r>
              <a:rPr lang="de-DE" dirty="0" err="1"/>
              <a:t>cause</a:t>
            </a:r>
            <a:r>
              <a:rPr lang="de-DE" dirty="0"/>
              <a:t> not </a:t>
            </a:r>
            <a:r>
              <a:rPr lang="de-DE" dirty="0" err="1"/>
              <a:t>binary</a:t>
            </a:r>
            <a:r>
              <a:rPr lang="de-DE" dirty="0"/>
              <a:t>, </a:t>
            </a:r>
            <a:r>
              <a:rPr lang="de-DE" dirty="0" err="1"/>
              <a:t>which</a:t>
            </a:r>
            <a:r>
              <a:rPr lang="de-DE" dirty="0"/>
              <a:t> </a:t>
            </a:r>
            <a:r>
              <a:rPr lang="de-DE" dirty="0" err="1"/>
              <a:t>means</a:t>
            </a:r>
            <a:r>
              <a:rPr lang="de-DE" dirty="0"/>
              <a:t> </a:t>
            </a:r>
            <a:r>
              <a:rPr lang="de-DE" dirty="0" err="1"/>
              <a:t>every</a:t>
            </a:r>
            <a:r>
              <a:rPr lang="de-DE" dirty="0"/>
              <a:t> </a:t>
            </a:r>
            <a:r>
              <a:rPr lang="de-DE" dirty="0" err="1"/>
              <a:t>node</a:t>
            </a:r>
            <a:r>
              <a:rPr lang="de-DE" dirty="0"/>
              <a:t> </a:t>
            </a:r>
            <a:r>
              <a:rPr lang="de-DE" dirty="0" err="1"/>
              <a:t>has</a:t>
            </a:r>
            <a:r>
              <a:rPr lang="de-DE" dirty="0"/>
              <a:t> </a:t>
            </a:r>
            <a:r>
              <a:rPr lang="de-DE" dirty="0" err="1"/>
              <a:t>normally</a:t>
            </a:r>
            <a:r>
              <a:rPr lang="de-DE" dirty="0"/>
              <a:t> </a:t>
            </a:r>
            <a:r>
              <a:rPr lang="de-DE" dirty="0" err="1"/>
              <a:t>more</a:t>
            </a:r>
            <a:r>
              <a:rPr lang="de-DE" dirty="0"/>
              <a:t> </a:t>
            </a:r>
            <a:r>
              <a:rPr lang="de-DE" dirty="0" err="1"/>
              <a:t>than</a:t>
            </a:r>
            <a:r>
              <a:rPr lang="de-DE" dirty="0"/>
              <a:t> </a:t>
            </a:r>
            <a:r>
              <a:rPr lang="de-DE" dirty="0" err="1"/>
              <a:t>two</a:t>
            </a:r>
            <a:r>
              <a:rPr lang="de-DE" dirty="0"/>
              <a:t> </a:t>
            </a:r>
            <a:r>
              <a:rPr lang="de-DE" dirty="0" err="1"/>
              <a:t>children</a:t>
            </a:r>
            <a:endParaRPr lang="de-DE" dirty="0"/>
          </a:p>
          <a:p>
            <a:endParaRPr lang="de-DE" dirty="0"/>
          </a:p>
          <a:p>
            <a:r>
              <a:rPr lang="de-DE" dirty="0"/>
              <a:t>Eine Taxonomie ist ein einheitliches Verfahren oder Modell (Klassifikationsschema), mit dem Objekte nach bestimmten Kriterien klassifiziert, das heißt in Kategorien oder Klassen (auch Taxa genannt) eingeordnet werden.[1] Naturwissenschaftliche Disziplinen verwenden den Begriff der Taxonomie für eine in der Regel hierarchische Klassifikation (Klassen, Unterklassen usw.).</a:t>
            </a:r>
            <a:endParaRPr lang="en-GB" dirty="0"/>
          </a:p>
        </p:txBody>
      </p:sp>
      <p:sp>
        <p:nvSpPr>
          <p:cNvPr id="4" name="Foliennummernplatzhalter 3"/>
          <p:cNvSpPr>
            <a:spLocks noGrp="1"/>
          </p:cNvSpPr>
          <p:nvPr>
            <p:ph type="sldNum" sz="quarter" idx="10"/>
          </p:nvPr>
        </p:nvSpPr>
        <p:spPr/>
        <p:txBody>
          <a:bodyPr/>
          <a:lstStyle/>
          <a:p>
            <a:fld id="{D9D553B2-8B94-46AA-81C4-B933DEC15939}" type="slidenum">
              <a:rPr lang="en-GB" smtClean="0"/>
              <a:t>9</a:t>
            </a:fld>
            <a:endParaRPr lang="en-GB"/>
          </a:p>
        </p:txBody>
      </p:sp>
    </p:spTree>
    <p:extLst>
      <p:ext uri="{BB962C8B-B14F-4D97-AF65-F5344CB8AC3E}">
        <p14:creationId xmlns:p14="http://schemas.microsoft.com/office/powerpoint/2010/main" val="1182803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de-DE"/>
              <a:t>Mastertitelformat bearbeiten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1A62F18-32F6-4A67-9FF0-68FE5744A138}" type="datetimeFigureOut">
              <a:rPr lang="de-DE" smtClean="0"/>
              <a:t>07.05.2018</a:t>
            </a:fld>
            <a:endParaRPr lang="de-DE"/>
          </a:p>
        </p:txBody>
      </p:sp>
      <p:sp>
        <p:nvSpPr>
          <p:cNvPr id="5" name="Footer Placeholder 4"/>
          <p:cNvSpPr>
            <a:spLocks noGrp="1"/>
          </p:cNvSpPr>
          <p:nvPr>
            <p:ph type="ftr" sz="quarter" idx="11"/>
          </p:nvPr>
        </p:nvSpPr>
        <p:spPr>
          <a:xfrm>
            <a:off x="1876424" y="5410201"/>
            <a:ext cx="5124886" cy="365125"/>
          </a:xfrm>
        </p:spPr>
        <p:txBody>
          <a:bodyPr/>
          <a:lstStyle/>
          <a:p>
            <a:endParaRPr lang="de-DE"/>
          </a:p>
        </p:txBody>
      </p:sp>
      <p:sp>
        <p:nvSpPr>
          <p:cNvPr id="6" name="Slide Number Placeholder 5"/>
          <p:cNvSpPr>
            <a:spLocks noGrp="1"/>
          </p:cNvSpPr>
          <p:nvPr>
            <p:ph type="sldNum" sz="quarter" idx="12"/>
          </p:nvPr>
        </p:nvSpPr>
        <p:spPr>
          <a:xfrm>
            <a:off x="9896911" y="5410199"/>
            <a:ext cx="771089" cy="365125"/>
          </a:xfrm>
        </p:spPr>
        <p:txBody>
          <a:bodyPr/>
          <a:lstStyle/>
          <a:p>
            <a:fld id="{91D757DA-3C65-4E6C-830B-1C933F809DDF}" type="slidenum">
              <a:rPr lang="de-DE" smtClean="0"/>
              <a:t>‹Nr.›</a:t>
            </a:fld>
            <a:endParaRPr lang="de-DE"/>
          </a:p>
        </p:txBody>
      </p:sp>
    </p:spTree>
    <p:extLst>
      <p:ext uri="{BB962C8B-B14F-4D97-AF65-F5344CB8AC3E}">
        <p14:creationId xmlns:p14="http://schemas.microsoft.com/office/powerpoint/2010/main" val="3606536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de-DE"/>
              <a:t>Bild durch Klicken auf Symbol hinzufügen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41A62F18-32F6-4A67-9FF0-68FE5744A138}" type="datetimeFigureOut">
              <a:rPr lang="de-DE" smtClean="0"/>
              <a:t>07.05.2018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91D757DA-3C65-4E6C-830B-1C933F809DDF}" type="slidenum">
              <a:rPr lang="de-DE" smtClean="0"/>
              <a:t>‹Nr.›</a:t>
            </a:fld>
            <a:endParaRPr lang="de-DE"/>
          </a:p>
        </p:txBody>
      </p:sp>
    </p:spTree>
    <p:extLst>
      <p:ext uri="{BB962C8B-B14F-4D97-AF65-F5344CB8AC3E}">
        <p14:creationId xmlns:p14="http://schemas.microsoft.com/office/powerpoint/2010/main" val="243727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de-DE"/>
              <a:t>Mastertitelformat bearbeiten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41A62F18-32F6-4A67-9FF0-68FE5744A138}" type="datetimeFigureOut">
              <a:rPr lang="de-DE" smtClean="0"/>
              <a:t>07.05.2018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91D757DA-3C65-4E6C-830B-1C933F809DDF}" type="slidenum">
              <a:rPr lang="de-DE" smtClean="0"/>
              <a:t>‹Nr.›</a:t>
            </a:fld>
            <a:endParaRPr lang="de-DE"/>
          </a:p>
        </p:txBody>
      </p:sp>
    </p:spTree>
    <p:extLst>
      <p:ext uri="{BB962C8B-B14F-4D97-AF65-F5344CB8AC3E}">
        <p14:creationId xmlns:p14="http://schemas.microsoft.com/office/powerpoint/2010/main" val="23716052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de-DE"/>
              <a:t>Mastertitelformat bearbeiten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41A62F18-32F6-4A67-9FF0-68FE5744A138}" type="datetimeFigureOut">
              <a:rPr lang="de-DE" smtClean="0"/>
              <a:t>07.05.2018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91D757DA-3C65-4E6C-830B-1C933F809DDF}" type="slidenum">
              <a:rPr lang="de-DE" smtClean="0"/>
              <a:t>‹Nr.›</a:t>
            </a:fld>
            <a:endParaRPr lang="de-DE"/>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24188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de-DE"/>
              <a:t>Mastertitelformat bearbeiten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41A62F18-32F6-4A67-9FF0-68FE5744A138}" type="datetimeFigureOut">
              <a:rPr lang="de-DE" smtClean="0"/>
              <a:t>07.05.2018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91D757DA-3C65-4E6C-830B-1C933F809DDF}" type="slidenum">
              <a:rPr lang="de-DE" smtClean="0"/>
              <a:t>‹Nr.›</a:t>
            </a:fld>
            <a:endParaRPr lang="de-DE"/>
          </a:p>
        </p:txBody>
      </p:sp>
    </p:spTree>
    <p:extLst>
      <p:ext uri="{BB962C8B-B14F-4D97-AF65-F5344CB8AC3E}">
        <p14:creationId xmlns:p14="http://schemas.microsoft.com/office/powerpoint/2010/main" val="5528893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de-DE"/>
              <a:t>Mastertitelformat bearbeiten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3" name="Date Placeholder 2"/>
          <p:cNvSpPr>
            <a:spLocks noGrp="1"/>
          </p:cNvSpPr>
          <p:nvPr>
            <p:ph type="dt" sz="half" idx="10"/>
          </p:nvPr>
        </p:nvSpPr>
        <p:spPr/>
        <p:txBody>
          <a:bodyPr/>
          <a:lstStyle/>
          <a:p>
            <a:fld id="{41A62F18-32F6-4A67-9FF0-68FE5744A138}" type="datetimeFigureOut">
              <a:rPr lang="de-DE" smtClean="0"/>
              <a:t>07.05.2018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91D757DA-3C65-4E6C-830B-1C933F809DDF}" type="slidenum">
              <a:rPr lang="de-DE" smtClean="0"/>
              <a:t>‹Nr.›</a:t>
            </a:fld>
            <a:endParaRPr lang="de-DE"/>
          </a:p>
        </p:txBody>
      </p:sp>
    </p:spTree>
    <p:extLst>
      <p:ext uri="{BB962C8B-B14F-4D97-AF65-F5344CB8AC3E}">
        <p14:creationId xmlns:p14="http://schemas.microsoft.com/office/powerpoint/2010/main" val="2552066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de-DE"/>
              <a:t>Mastertitelformat bearbeiten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e-DE"/>
              <a:t>Bild durch Klicken auf Symbol hinzufügen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e-DE"/>
              <a:t>Bild durch Klicken auf Symbol hinzufügen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e-DE"/>
              <a:t>Bild durch Klicken auf Symbol hinzufügen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3" name="Date Placeholder 2"/>
          <p:cNvSpPr>
            <a:spLocks noGrp="1"/>
          </p:cNvSpPr>
          <p:nvPr>
            <p:ph type="dt" sz="half" idx="10"/>
          </p:nvPr>
        </p:nvSpPr>
        <p:spPr/>
        <p:txBody>
          <a:bodyPr/>
          <a:lstStyle/>
          <a:p>
            <a:fld id="{41A62F18-32F6-4A67-9FF0-68FE5744A138}" type="datetimeFigureOut">
              <a:rPr lang="de-DE" smtClean="0"/>
              <a:t>07.05.2018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91D757DA-3C65-4E6C-830B-1C933F809DDF}" type="slidenum">
              <a:rPr lang="de-DE" smtClean="0"/>
              <a:t>‹Nr.›</a:t>
            </a:fld>
            <a:endParaRPr lang="de-DE"/>
          </a:p>
        </p:txBody>
      </p:sp>
    </p:spTree>
    <p:extLst>
      <p:ext uri="{BB962C8B-B14F-4D97-AF65-F5344CB8AC3E}">
        <p14:creationId xmlns:p14="http://schemas.microsoft.com/office/powerpoint/2010/main" val="5357560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1A62F18-32F6-4A67-9FF0-68FE5744A138}" type="datetimeFigureOut">
              <a:rPr lang="de-DE" smtClean="0"/>
              <a:t>07.05.2018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91D757DA-3C65-4E6C-830B-1C933F809DDF}" type="slidenum">
              <a:rPr lang="de-DE" smtClean="0"/>
              <a:t>‹Nr.›</a:t>
            </a:fld>
            <a:endParaRPr lang="de-DE"/>
          </a:p>
        </p:txBody>
      </p:sp>
    </p:spTree>
    <p:extLst>
      <p:ext uri="{BB962C8B-B14F-4D97-AF65-F5344CB8AC3E}">
        <p14:creationId xmlns:p14="http://schemas.microsoft.com/office/powerpoint/2010/main" val="2181913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1A62F18-32F6-4A67-9FF0-68FE5744A138}" type="datetimeFigureOut">
              <a:rPr lang="de-DE" smtClean="0"/>
              <a:t>07.05.2018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91D757DA-3C65-4E6C-830B-1C933F809DDF}" type="slidenum">
              <a:rPr lang="de-DE" smtClean="0"/>
              <a:t>‹Nr.›</a:t>
            </a:fld>
            <a:endParaRPr lang="de-DE"/>
          </a:p>
        </p:txBody>
      </p:sp>
    </p:spTree>
    <p:extLst>
      <p:ext uri="{BB962C8B-B14F-4D97-AF65-F5344CB8AC3E}">
        <p14:creationId xmlns:p14="http://schemas.microsoft.com/office/powerpoint/2010/main" val="3054592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1A62F18-32F6-4A67-9FF0-68FE5744A138}" type="datetimeFigureOut">
              <a:rPr lang="de-DE" smtClean="0"/>
              <a:t>07.05.2018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91D757DA-3C65-4E6C-830B-1C933F809DDF}" type="slidenum">
              <a:rPr lang="de-DE" smtClean="0"/>
              <a:t>‹Nr.›</a:t>
            </a:fld>
            <a:endParaRPr lang="de-DE"/>
          </a:p>
        </p:txBody>
      </p:sp>
    </p:spTree>
    <p:extLst>
      <p:ext uri="{BB962C8B-B14F-4D97-AF65-F5344CB8AC3E}">
        <p14:creationId xmlns:p14="http://schemas.microsoft.com/office/powerpoint/2010/main" val="2627035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de-DE"/>
              <a:t>Mastertitelformat bearbeiten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1A62F18-32F6-4A67-9FF0-68FE5744A138}" type="datetimeFigureOut">
              <a:rPr lang="de-DE" smtClean="0"/>
              <a:t>07.05.2018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91D757DA-3C65-4E6C-830B-1C933F809DDF}" type="slidenum">
              <a:rPr lang="de-DE" smtClean="0"/>
              <a:t>‹Nr.›</a:t>
            </a:fld>
            <a:endParaRPr lang="de-DE"/>
          </a:p>
        </p:txBody>
      </p:sp>
    </p:spTree>
    <p:extLst>
      <p:ext uri="{BB962C8B-B14F-4D97-AF65-F5344CB8AC3E}">
        <p14:creationId xmlns:p14="http://schemas.microsoft.com/office/powerpoint/2010/main" val="1637584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41A62F18-32F6-4A67-9FF0-68FE5744A138}" type="datetimeFigureOut">
              <a:rPr lang="de-DE" smtClean="0"/>
              <a:t>07.05.2018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91D757DA-3C65-4E6C-830B-1C933F809DDF}" type="slidenum">
              <a:rPr lang="de-DE" smtClean="0"/>
              <a:t>‹Nr.›</a:t>
            </a:fld>
            <a:endParaRPr lang="de-DE"/>
          </a:p>
        </p:txBody>
      </p:sp>
    </p:spTree>
    <p:extLst>
      <p:ext uri="{BB962C8B-B14F-4D97-AF65-F5344CB8AC3E}">
        <p14:creationId xmlns:p14="http://schemas.microsoft.com/office/powerpoint/2010/main" val="3756164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de-DE"/>
              <a:t>Mastertitelformat bearbeiten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41410" y="3073397"/>
            <a:ext cx="4878391" cy="271780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3073397"/>
            <a:ext cx="4875210" cy="271780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41A62F18-32F6-4A67-9FF0-68FE5744A138}" type="datetimeFigureOut">
              <a:rPr lang="de-DE" smtClean="0"/>
              <a:t>07.05.2018</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91D757DA-3C65-4E6C-830B-1C933F809DDF}" type="slidenum">
              <a:rPr lang="de-DE" smtClean="0"/>
              <a:t>‹Nr.›</a:t>
            </a:fld>
            <a:endParaRPr lang="de-DE"/>
          </a:p>
        </p:txBody>
      </p:sp>
    </p:spTree>
    <p:extLst>
      <p:ext uri="{BB962C8B-B14F-4D97-AF65-F5344CB8AC3E}">
        <p14:creationId xmlns:p14="http://schemas.microsoft.com/office/powerpoint/2010/main" val="298714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1A62F18-32F6-4A67-9FF0-68FE5744A138}" type="datetimeFigureOut">
              <a:rPr lang="de-DE" smtClean="0"/>
              <a:t>07.05.2018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91D757DA-3C65-4E6C-830B-1C933F809DDF}" type="slidenum">
              <a:rPr lang="de-DE" smtClean="0"/>
              <a:t>‹Nr.›</a:t>
            </a:fld>
            <a:endParaRPr lang="de-DE"/>
          </a:p>
        </p:txBody>
      </p:sp>
    </p:spTree>
    <p:extLst>
      <p:ext uri="{BB962C8B-B14F-4D97-AF65-F5344CB8AC3E}">
        <p14:creationId xmlns:p14="http://schemas.microsoft.com/office/powerpoint/2010/main" val="2244659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A62F18-32F6-4A67-9FF0-68FE5744A138}" type="datetimeFigureOut">
              <a:rPr lang="de-DE" smtClean="0"/>
              <a:t>07.05.2018</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91D757DA-3C65-4E6C-830B-1C933F809DDF}" type="slidenum">
              <a:rPr lang="de-DE" smtClean="0"/>
              <a:t>‹Nr.›</a:t>
            </a:fld>
            <a:endParaRPr lang="de-DE"/>
          </a:p>
        </p:txBody>
      </p:sp>
    </p:spTree>
    <p:extLst>
      <p:ext uri="{BB962C8B-B14F-4D97-AF65-F5344CB8AC3E}">
        <p14:creationId xmlns:p14="http://schemas.microsoft.com/office/powerpoint/2010/main" val="87627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41A62F18-32F6-4A67-9FF0-68FE5744A138}" type="datetimeFigureOut">
              <a:rPr lang="de-DE" smtClean="0"/>
              <a:t>07.05.2018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91D757DA-3C65-4E6C-830B-1C933F809DDF}" type="slidenum">
              <a:rPr lang="de-DE" smtClean="0"/>
              <a:t>‹Nr.›</a:t>
            </a:fld>
            <a:endParaRPr lang="de-DE"/>
          </a:p>
        </p:txBody>
      </p:sp>
    </p:spTree>
    <p:extLst>
      <p:ext uri="{BB962C8B-B14F-4D97-AF65-F5344CB8AC3E}">
        <p14:creationId xmlns:p14="http://schemas.microsoft.com/office/powerpoint/2010/main" val="84373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41A62F18-32F6-4A67-9FF0-68FE5744A138}" type="datetimeFigureOut">
              <a:rPr lang="de-DE" smtClean="0"/>
              <a:t>07.05.2018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91D757DA-3C65-4E6C-830B-1C933F809DDF}" type="slidenum">
              <a:rPr lang="de-DE" smtClean="0"/>
              <a:t>‹Nr.›</a:t>
            </a:fld>
            <a:endParaRPr lang="de-DE"/>
          </a:p>
        </p:txBody>
      </p:sp>
    </p:spTree>
    <p:extLst>
      <p:ext uri="{BB962C8B-B14F-4D97-AF65-F5344CB8AC3E}">
        <p14:creationId xmlns:p14="http://schemas.microsoft.com/office/powerpoint/2010/main" val="2745587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1A62F18-32F6-4A67-9FF0-68FE5744A138}" type="datetimeFigureOut">
              <a:rPr lang="de-DE" smtClean="0"/>
              <a:t>07.05.2018</a:t>
            </a:fld>
            <a:endParaRPr lang="de-DE"/>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1D757DA-3C65-4E6C-830B-1C933F809DDF}" type="slidenum">
              <a:rPr lang="de-DE" smtClean="0"/>
              <a:t>‹Nr.›</a:t>
            </a:fld>
            <a:endParaRPr lang="de-DE"/>
          </a:p>
        </p:txBody>
      </p:sp>
    </p:spTree>
    <p:extLst>
      <p:ext uri="{BB962C8B-B14F-4D97-AF65-F5344CB8AC3E}">
        <p14:creationId xmlns:p14="http://schemas.microsoft.com/office/powerpoint/2010/main" val="346049098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tree.opentreeoflife.or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en.wikipedia.org/wiki/Parasitis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globalbioticinteractions.org/" TargetMode="Externa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globalbioticinteractions.org/?interactionType=interactsWith&amp;targetTaxon=Cymothoa%20exigua"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30F2DF-AF2E-4AF6-97A6-832C5F0FE950}"/>
              </a:ext>
            </a:extLst>
          </p:cNvPr>
          <p:cNvSpPr>
            <a:spLocks noGrp="1"/>
          </p:cNvSpPr>
          <p:nvPr>
            <p:ph type="ctrTitle"/>
          </p:nvPr>
        </p:nvSpPr>
        <p:spPr>
          <a:xfrm>
            <a:off x="2336801" y="534726"/>
            <a:ext cx="9279466" cy="2596230"/>
          </a:xfrm>
        </p:spPr>
        <p:txBody>
          <a:bodyPr>
            <a:noAutofit/>
          </a:bodyPr>
          <a:lstStyle/>
          <a:p>
            <a:r>
              <a:rPr lang="en-GB" sz="4000" b="1" dirty="0"/>
              <a:t>An analysis of maximum parsimony algorithms to predict parasitism in </a:t>
            </a:r>
            <a:r>
              <a:rPr lang="en-GB" sz="4000" b="1" dirty="0" err="1"/>
              <a:t>Eukaryota</a:t>
            </a:r>
            <a:br>
              <a:rPr lang="en-GB" sz="4000" b="1" dirty="0"/>
            </a:br>
            <a:r>
              <a:rPr lang="en-GB" sz="3200" dirty="0"/>
              <a:t>using a large multifurcated phylogenetic synthesis tree</a:t>
            </a:r>
            <a:endParaRPr lang="de-DE" sz="3200" dirty="0"/>
          </a:p>
        </p:txBody>
      </p:sp>
      <p:sp>
        <p:nvSpPr>
          <p:cNvPr id="3" name="Untertitel 2">
            <a:extLst>
              <a:ext uri="{FF2B5EF4-FFF2-40B4-BE49-F238E27FC236}">
                <a16:creationId xmlns:a16="http://schemas.microsoft.com/office/drawing/2014/main" id="{F9C18565-722A-448B-917B-0D9D51804CC7}"/>
              </a:ext>
            </a:extLst>
          </p:cNvPr>
          <p:cNvSpPr>
            <a:spLocks noGrp="1"/>
          </p:cNvSpPr>
          <p:nvPr>
            <p:ph type="subTitle" idx="1"/>
          </p:nvPr>
        </p:nvSpPr>
        <p:spPr>
          <a:xfrm>
            <a:off x="2336801" y="3130956"/>
            <a:ext cx="5977466" cy="2169120"/>
          </a:xfrm>
        </p:spPr>
        <p:txBody>
          <a:bodyPr>
            <a:normAutofit/>
          </a:bodyPr>
          <a:lstStyle/>
          <a:p>
            <a:r>
              <a:rPr lang="de-DE" sz="2100" dirty="0"/>
              <a:t>Thesis </a:t>
            </a:r>
            <a:r>
              <a:rPr lang="de-DE" sz="2100" dirty="0" err="1"/>
              <a:t>of</a:t>
            </a:r>
            <a:r>
              <a:rPr lang="de-DE" sz="2100" dirty="0"/>
              <a:t> Lydia Buntrock </a:t>
            </a:r>
          </a:p>
          <a:p>
            <a:r>
              <a:rPr lang="en-GB" b="1" dirty="0"/>
              <a:t>Supervisors:</a:t>
            </a:r>
          </a:p>
          <a:p>
            <a:pPr marL="342900" indent="-342900">
              <a:buFont typeface="Arial" panose="020B0604020202020204" pitchFamily="34" charset="0"/>
              <a:buChar char="•"/>
            </a:pPr>
            <a:r>
              <a:rPr lang="de-DE" dirty="0"/>
              <a:t>Prof. Dr. Bernhard Y. Renard</a:t>
            </a:r>
            <a:endParaRPr lang="en-GB" dirty="0"/>
          </a:p>
          <a:p>
            <a:pPr marL="342900" indent="-342900">
              <a:buFont typeface="Arial" panose="020B0604020202020204" pitchFamily="34" charset="0"/>
              <a:buChar char="•"/>
            </a:pPr>
            <a:r>
              <a:rPr lang="de-DE" dirty="0"/>
              <a:t>Prof. Dr. </a:t>
            </a:r>
            <a:r>
              <a:rPr lang="de-DE" dirty="0" err="1"/>
              <a:t>rer</a:t>
            </a:r>
            <a:r>
              <a:rPr lang="de-DE" dirty="0"/>
              <a:t>. nat. Emanuel </a:t>
            </a:r>
            <a:r>
              <a:rPr lang="de-DE" dirty="0" err="1"/>
              <a:t>Heitlinger</a:t>
            </a:r>
            <a:endParaRPr lang="de-DE" dirty="0"/>
          </a:p>
        </p:txBody>
      </p:sp>
      <p:pic>
        <p:nvPicPr>
          <p:cNvPr id="5" name="Grafik 4">
            <a:extLst>
              <a:ext uri="{FF2B5EF4-FFF2-40B4-BE49-F238E27FC236}">
                <a16:creationId xmlns:a16="http://schemas.microsoft.com/office/drawing/2014/main" id="{D0832120-F541-4687-AD9B-A7E98B2C9F97}"/>
              </a:ext>
            </a:extLst>
          </p:cNvPr>
          <p:cNvPicPr>
            <a:picLocks noChangeAspect="1"/>
          </p:cNvPicPr>
          <p:nvPr/>
        </p:nvPicPr>
        <p:blipFill>
          <a:blip r:embed="rId3">
            <a:lum/>
            <a:alphaModFix/>
          </a:blip>
          <a:srcRect/>
          <a:stretch>
            <a:fillRect/>
          </a:stretch>
        </p:blipFill>
        <p:spPr>
          <a:xfrm>
            <a:off x="7049083" y="5300076"/>
            <a:ext cx="4567184" cy="1023198"/>
          </a:xfrm>
          <a:prstGeom prst="rect">
            <a:avLst/>
          </a:prstGeom>
          <a:noFill/>
          <a:ln>
            <a:noFill/>
          </a:ln>
        </p:spPr>
      </p:pic>
      <p:pic>
        <p:nvPicPr>
          <p:cNvPr id="7" name="Grafik 6">
            <a:extLst>
              <a:ext uri="{FF2B5EF4-FFF2-40B4-BE49-F238E27FC236}">
                <a16:creationId xmlns:a16="http://schemas.microsoft.com/office/drawing/2014/main" id="{8E469151-7BAF-41DA-AB5C-AD62D444A0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2229" y="5642164"/>
            <a:ext cx="2250985" cy="681110"/>
          </a:xfrm>
          <a:prstGeom prst="rect">
            <a:avLst/>
          </a:prstGeom>
        </p:spPr>
      </p:pic>
      <p:sp>
        <p:nvSpPr>
          <p:cNvPr id="6" name="Untertitel 2">
            <a:extLst>
              <a:ext uri="{FF2B5EF4-FFF2-40B4-BE49-F238E27FC236}">
                <a16:creationId xmlns:a16="http://schemas.microsoft.com/office/drawing/2014/main" id="{5A70F98D-3D92-439F-9E77-017F5EE3F9F2}"/>
              </a:ext>
            </a:extLst>
          </p:cNvPr>
          <p:cNvSpPr txBox="1">
            <a:spLocks/>
          </p:cNvSpPr>
          <p:nvPr/>
        </p:nvSpPr>
        <p:spPr>
          <a:xfrm>
            <a:off x="9702799" y="3130956"/>
            <a:ext cx="1913467" cy="114592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r"/>
            <a:r>
              <a:rPr lang="de-DE" sz="2100" dirty="0"/>
              <a:t>8.5.2018</a:t>
            </a:r>
          </a:p>
        </p:txBody>
      </p:sp>
    </p:spTree>
    <p:extLst>
      <p:ext uri="{BB962C8B-B14F-4D97-AF65-F5344CB8AC3E}">
        <p14:creationId xmlns:p14="http://schemas.microsoft.com/office/powerpoint/2010/main" val="331204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B933FA-7267-4FAD-9F68-81E83A4C8DC4}"/>
              </a:ext>
            </a:extLst>
          </p:cNvPr>
          <p:cNvSpPr>
            <a:spLocks noGrp="1"/>
          </p:cNvSpPr>
          <p:nvPr>
            <p:ph type="title"/>
          </p:nvPr>
        </p:nvSpPr>
        <p:spPr>
          <a:xfrm>
            <a:off x="838200" y="365126"/>
            <a:ext cx="10515600" cy="958708"/>
          </a:xfrm>
        </p:spPr>
        <p:txBody>
          <a:bodyPr/>
          <a:lstStyle/>
          <a:p>
            <a:r>
              <a:rPr lang="en-GB" b="1" dirty="0"/>
              <a:t>Definitions – Phylogenetic tree</a:t>
            </a:r>
            <a:endParaRPr lang="en-GB" dirty="0"/>
          </a:p>
        </p:txBody>
      </p:sp>
      <p:sp>
        <p:nvSpPr>
          <p:cNvPr id="3" name="Inhaltsplatzhalter 2">
            <a:extLst>
              <a:ext uri="{FF2B5EF4-FFF2-40B4-BE49-F238E27FC236}">
                <a16:creationId xmlns:a16="http://schemas.microsoft.com/office/drawing/2014/main" id="{89163A55-ED66-4816-AD6E-59B53C14EF3F}"/>
              </a:ext>
            </a:extLst>
          </p:cNvPr>
          <p:cNvSpPr>
            <a:spLocks noGrp="1"/>
          </p:cNvSpPr>
          <p:nvPr>
            <p:ph idx="1"/>
          </p:nvPr>
        </p:nvSpPr>
        <p:spPr>
          <a:xfrm>
            <a:off x="5225143" y="1323834"/>
            <a:ext cx="6128657" cy="4486275"/>
          </a:xfrm>
        </p:spPr>
        <p:txBody>
          <a:bodyPr>
            <a:normAutofit/>
          </a:bodyPr>
          <a:lstStyle/>
          <a:p>
            <a:pPr marL="0" indent="0">
              <a:buNone/>
            </a:pPr>
            <a:r>
              <a:rPr lang="en-GB" sz="2400" dirty="0"/>
              <a:t>Result: </a:t>
            </a:r>
            <a:r>
              <a:rPr lang="en-GB" sz="2400" b="1" dirty="0"/>
              <a:t>phylogeny</a:t>
            </a:r>
            <a:r>
              <a:rPr lang="en-GB" sz="2400" dirty="0"/>
              <a:t> / </a:t>
            </a:r>
            <a:r>
              <a:rPr lang="en-GB" sz="2400" b="1" dirty="0"/>
              <a:t>phylogenetic tree</a:t>
            </a:r>
            <a:endParaRPr lang="en-GB" sz="2400" dirty="0"/>
          </a:p>
          <a:p>
            <a:pPr marL="0" indent="0">
              <a:buNone/>
            </a:pPr>
            <a:r>
              <a:rPr lang="en-GB" sz="2400" dirty="0"/>
              <a:t>→ data structure as hypothesis about the history of the evolutionary relationships of a group of organisms </a:t>
            </a:r>
          </a:p>
        </p:txBody>
      </p:sp>
      <p:sp>
        <p:nvSpPr>
          <p:cNvPr id="4" name="Inhaltsplatzhalter 2">
            <a:extLst>
              <a:ext uri="{FF2B5EF4-FFF2-40B4-BE49-F238E27FC236}">
                <a16:creationId xmlns:a16="http://schemas.microsoft.com/office/drawing/2014/main" id="{3518166E-0409-4BEE-B420-6761B32F90C9}"/>
              </a:ext>
            </a:extLst>
          </p:cNvPr>
          <p:cNvSpPr txBox="1">
            <a:spLocks/>
          </p:cNvSpPr>
          <p:nvPr/>
        </p:nvSpPr>
        <p:spPr>
          <a:xfrm>
            <a:off x="838200" y="1323834"/>
            <a:ext cx="438694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b="1" dirty="0"/>
              <a:t>Phylogenetics</a:t>
            </a:r>
            <a:r>
              <a:rPr lang="en-GB" sz="2400" dirty="0"/>
              <a:t>: </a:t>
            </a:r>
          </a:p>
          <a:p>
            <a:r>
              <a:rPr lang="en-GB" sz="2400" dirty="0"/>
              <a:t>study of evolutionary history</a:t>
            </a:r>
          </a:p>
          <a:p>
            <a:r>
              <a:rPr lang="en-GB" sz="2400" dirty="0"/>
              <a:t>relationships among individuals or groups of organisms</a:t>
            </a:r>
          </a:p>
        </p:txBody>
      </p:sp>
      <p:pic>
        <p:nvPicPr>
          <p:cNvPr id="5" name="Grafik 4">
            <a:extLst>
              <a:ext uri="{FF2B5EF4-FFF2-40B4-BE49-F238E27FC236}">
                <a16:creationId xmlns:a16="http://schemas.microsoft.com/office/drawing/2014/main" id="{ABF94449-8CE8-4886-A47B-454D5E0A8D03}"/>
              </a:ext>
            </a:extLst>
          </p:cNvPr>
          <p:cNvPicPr>
            <a:picLocks noChangeAspect="1"/>
          </p:cNvPicPr>
          <p:nvPr/>
        </p:nvPicPr>
        <p:blipFill>
          <a:blip r:embed="rId3"/>
          <a:stretch>
            <a:fillRect/>
          </a:stretch>
        </p:blipFill>
        <p:spPr>
          <a:xfrm>
            <a:off x="1236020" y="3189440"/>
            <a:ext cx="9719960" cy="3668560"/>
          </a:xfrm>
          <a:prstGeom prst="rect">
            <a:avLst/>
          </a:prstGeom>
        </p:spPr>
      </p:pic>
    </p:spTree>
    <p:extLst>
      <p:ext uri="{BB962C8B-B14F-4D97-AF65-F5344CB8AC3E}">
        <p14:creationId xmlns:p14="http://schemas.microsoft.com/office/powerpoint/2010/main" val="500797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E21C2F-ABB5-42A1-A9E4-91D850030F39}"/>
              </a:ext>
            </a:extLst>
          </p:cNvPr>
          <p:cNvSpPr>
            <a:spLocks noGrp="1"/>
          </p:cNvSpPr>
          <p:nvPr>
            <p:ph type="title"/>
          </p:nvPr>
        </p:nvSpPr>
        <p:spPr>
          <a:xfrm>
            <a:off x="1141413" y="618518"/>
            <a:ext cx="9905998" cy="1264070"/>
          </a:xfrm>
        </p:spPr>
        <p:txBody>
          <a:bodyPr>
            <a:normAutofit/>
          </a:bodyPr>
          <a:lstStyle/>
          <a:p>
            <a:pPr algn="ctr"/>
            <a:r>
              <a:rPr lang="en-GB" sz="4000" dirty="0"/>
              <a:t>Open Tree of Life</a:t>
            </a:r>
          </a:p>
        </p:txBody>
      </p:sp>
      <p:sp>
        <p:nvSpPr>
          <p:cNvPr id="3" name="Inhaltsplatzhalter 2">
            <a:extLst>
              <a:ext uri="{FF2B5EF4-FFF2-40B4-BE49-F238E27FC236}">
                <a16:creationId xmlns:a16="http://schemas.microsoft.com/office/drawing/2014/main" id="{ED70639F-0FBB-4791-9AB1-928EE7E65108}"/>
              </a:ext>
            </a:extLst>
          </p:cNvPr>
          <p:cNvSpPr>
            <a:spLocks noGrp="1"/>
          </p:cNvSpPr>
          <p:nvPr>
            <p:ph idx="1"/>
          </p:nvPr>
        </p:nvSpPr>
        <p:spPr>
          <a:xfrm>
            <a:off x="957635" y="1690688"/>
            <a:ext cx="10273553" cy="4350884"/>
          </a:xfrm>
        </p:spPr>
        <p:txBody>
          <a:bodyPr>
            <a:normAutofit/>
          </a:bodyPr>
          <a:lstStyle/>
          <a:p>
            <a:pPr marL="0" indent="0" algn="ctr">
              <a:buNone/>
            </a:pPr>
            <a:r>
              <a:rPr lang="en-GB" dirty="0"/>
              <a:t>"Synthesis of phylogeny and taxonomy into a comprehensive tree of life.“</a:t>
            </a:r>
          </a:p>
          <a:p>
            <a:pPr marL="0" indent="0" algn="ctr">
              <a:buNone/>
            </a:pPr>
            <a:endParaRPr lang="en-GB" dirty="0"/>
          </a:p>
          <a:p>
            <a:pPr marL="0" indent="0" algn="ctr">
              <a:buNone/>
            </a:pPr>
            <a:r>
              <a:rPr lang="en-GB" dirty="0">
                <a:solidFill>
                  <a:srgbClr val="0070C0"/>
                </a:solidFill>
                <a:hlinkClick r:id="rId3"/>
              </a:rPr>
              <a:t>https://tree.opentreeoflife.org</a:t>
            </a:r>
            <a:endParaRPr lang="en-GB" dirty="0">
              <a:solidFill>
                <a:srgbClr val="0070C0"/>
              </a:solidFill>
            </a:endParaRPr>
          </a:p>
          <a:p>
            <a:r>
              <a:rPr lang="en-GB" dirty="0" err="1"/>
              <a:t>Eukaryota</a:t>
            </a:r>
            <a:r>
              <a:rPr lang="en-GB" dirty="0"/>
              <a:t> tree of OTL has 2,293,463 leaf nodes</a:t>
            </a:r>
          </a:p>
          <a:p>
            <a:r>
              <a:rPr lang="en-GB" dirty="0"/>
              <a:t>And 241,974 internal nodes</a:t>
            </a:r>
          </a:p>
          <a:p>
            <a:r>
              <a:rPr lang="en-GB" dirty="0"/>
              <a:t>Trees in synthesis: 819</a:t>
            </a:r>
          </a:p>
          <a:p>
            <a:pPr marL="0" indent="0">
              <a:buNone/>
            </a:pPr>
            <a:r>
              <a:rPr lang="en-GB" dirty="0"/>
              <a:t>→ not nearly binary</a:t>
            </a:r>
          </a:p>
          <a:p>
            <a:endParaRPr lang="en-GB" dirty="0"/>
          </a:p>
        </p:txBody>
      </p:sp>
    </p:spTree>
    <p:extLst>
      <p:ext uri="{BB962C8B-B14F-4D97-AF65-F5344CB8AC3E}">
        <p14:creationId xmlns:p14="http://schemas.microsoft.com/office/powerpoint/2010/main" val="2516998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2E8C44EF-F297-4E83-8AFE-229BA343321E}"/>
              </a:ext>
            </a:extLst>
          </p:cNvPr>
          <p:cNvSpPr/>
          <p:nvPr/>
        </p:nvSpPr>
        <p:spPr>
          <a:xfrm>
            <a:off x="1990164" y="2595282"/>
            <a:ext cx="6526819" cy="3662541"/>
          </a:xfrm>
          <a:prstGeom prst="rect">
            <a:avLst/>
          </a:prstGeom>
        </p:spPr>
        <p:txBody>
          <a:bodyPr wrap="square">
            <a:spAutoFit/>
          </a:bodyPr>
          <a:lstStyle/>
          <a:p>
            <a:r>
              <a:rPr lang="en-GB" sz="3200" dirty="0"/>
              <a:t>→ </a:t>
            </a:r>
            <a:r>
              <a:rPr lang="en-GB" sz="3200" b="1" dirty="0"/>
              <a:t>maximum parsimony algorithms:</a:t>
            </a:r>
          </a:p>
          <a:p>
            <a:endParaRPr lang="de-DE" sz="3200" b="1" dirty="0"/>
          </a:p>
          <a:p>
            <a:r>
              <a:rPr lang="de-DE" sz="2800" dirty="0" err="1"/>
              <a:t>Explain</a:t>
            </a:r>
            <a:r>
              <a:rPr lang="de-DE" sz="2800" dirty="0"/>
              <a:t> </a:t>
            </a:r>
            <a:r>
              <a:rPr lang="de-DE" sz="2800" dirty="0" err="1"/>
              <a:t>the</a:t>
            </a:r>
            <a:r>
              <a:rPr lang="de-DE" sz="2800" dirty="0"/>
              <a:t> </a:t>
            </a:r>
            <a:r>
              <a:rPr lang="de-DE" sz="2800" dirty="0" err="1"/>
              <a:t>current</a:t>
            </a:r>
            <a:r>
              <a:rPr lang="de-DE" sz="2800" dirty="0"/>
              <a:t> </a:t>
            </a:r>
            <a:r>
              <a:rPr lang="de-DE" sz="2800" dirty="0" err="1"/>
              <a:t>state</a:t>
            </a:r>
            <a:r>
              <a:rPr lang="de-DE" sz="2800" dirty="0"/>
              <a:t> </a:t>
            </a:r>
            <a:r>
              <a:rPr lang="de-DE" sz="2800" dirty="0" err="1"/>
              <a:t>with</a:t>
            </a:r>
            <a:r>
              <a:rPr lang="de-DE" sz="2800" dirty="0"/>
              <a:t> </a:t>
            </a:r>
            <a:r>
              <a:rPr lang="de-DE" sz="2800" dirty="0" err="1"/>
              <a:t>the</a:t>
            </a:r>
            <a:r>
              <a:rPr lang="de-DE" sz="2800" dirty="0"/>
              <a:t> least </a:t>
            </a:r>
            <a:r>
              <a:rPr lang="de-DE" sz="2800" dirty="0" err="1"/>
              <a:t>number</a:t>
            </a:r>
            <a:r>
              <a:rPr lang="de-DE" sz="2800" dirty="0"/>
              <a:t> </a:t>
            </a:r>
            <a:r>
              <a:rPr lang="de-DE" sz="2800" dirty="0" err="1"/>
              <a:t>of</a:t>
            </a:r>
            <a:r>
              <a:rPr lang="de-DE" sz="2800" dirty="0"/>
              <a:t> </a:t>
            </a:r>
            <a:r>
              <a:rPr lang="de-DE" sz="2800" dirty="0" err="1"/>
              <a:t>state</a:t>
            </a:r>
            <a:r>
              <a:rPr lang="de-DE" sz="2800" dirty="0"/>
              <a:t> </a:t>
            </a:r>
            <a:r>
              <a:rPr lang="de-DE" sz="2800" dirty="0" err="1"/>
              <a:t>changes</a:t>
            </a:r>
            <a:r>
              <a:rPr lang="de-DE" sz="2800" dirty="0"/>
              <a:t> </a:t>
            </a:r>
            <a:r>
              <a:rPr lang="de-DE" sz="2800" dirty="0" err="1"/>
              <a:t>between</a:t>
            </a:r>
            <a:r>
              <a:rPr lang="de-DE" sz="2800" dirty="0"/>
              <a:t> </a:t>
            </a:r>
            <a:r>
              <a:rPr lang="de-DE" sz="2800" dirty="0" err="1"/>
              <a:t>the</a:t>
            </a:r>
            <a:r>
              <a:rPr lang="de-DE" sz="2800" dirty="0"/>
              <a:t> </a:t>
            </a:r>
            <a:r>
              <a:rPr lang="de-DE" sz="2800" dirty="0" err="1"/>
              <a:t>child</a:t>
            </a:r>
            <a:r>
              <a:rPr lang="de-DE" sz="2800" dirty="0"/>
              <a:t> and </a:t>
            </a:r>
            <a:r>
              <a:rPr lang="de-DE" sz="2800" dirty="0" err="1"/>
              <a:t>his</a:t>
            </a:r>
            <a:r>
              <a:rPr lang="de-DE" sz="2800" dirty="0"/>
              <a:t> </a:t>
            </a:r>
            <a:r>
              <a:rPr lang="de-DE" sz="2800" dirty="0" err="1"/>
              <a:t>ancestor</a:t>
            </a:r>
            <a:endParaRPr lang="de-DE" sz="2800" dirty="0"/>
          </a:p>
          <a:p>
            <a:endParaRPr lang="en-GB" sz="2800" dirty="0"/>
          </a:p>
          <a:p>
            <a:pPr marL="571500" indent="-571500">
              <a:buFont typeface="Arial" panose="020B0604020202020204" pitchFamily="34" charset="0"/>
              <a:buChar char="•"/>
            </a:pPr>
            <a:r>
              <a:rPr lang="en-GB" sz="2800" i="1" dirty="0"/>
              <a:t>Fitch parsimony</a:t>
            </a:r>
          </a:p>
          <a:p>
            <a:pPr marL="571500" indent="-571500">
              <a:buFont typeface="Arial" panose="020B0604020202020204" pitchFamily="34" charset="0"/>
              <a:buChar char="•"/>
            </a:pPr>
            <a:r>
              <a:rPr lang="en-GB" sz="2800" i="1" dirty="0" err="1"/>
              <a:t>Sankoff</a:t>
            </a:r>
            <a:r>
              <a:rPr lang="en-GB" sz="2800" i="1" dirty="0"/>
              <a:t> parsimony</a:t>
            </a:r>
          </a:p>
        </p:txBody>
      </p:sp>
      <p:sp>
        <p:nvSpPr>
          <p:cNvPr id="8" name="Titel 1">
            <a:extLst>
              <a:ext uri="{FF2B5EF4-FFF2-40B4-BE49-F238E27FC236}">
                <a16:creationId xmlns:a16="http://schemas.microsoft.com/office/drawing/2014/main" id="{79B91F65-C851-49BC-805F-DA90E1CBB0DF}"/>
              </a:ext>
            </a:extLst>
          </p:cNvPr>
          <p:cNvSpPr txBox="1">
            <a:spLocks/>
          </p:cNvSpPr>
          <p:nvPr/>
        </p:nvSpPr>
        <p:spPr>
          <a:xfrm>
            <a:off x="1990165" y="726140"/>
            <a:ext cx="5220532" cy="1586754"/>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GB" dirty="0"/>
              <a:t>Methods for ancestral-state reconstruction</a:t>
            </a:r>
          </a:p>
        </p:txBody>
      </p:sp>
      <p:pic>
        <p:nvPicPr>
          <p:cNvPr id="7" name="Grafik 6">
            <a:extLst>
              <a:ext uri="{FF2B5EF4-FFF2-40B4-BE49-F238E27FC236}">
                <a16:creationId xmlns:a16="http://schemas.microsoft.com/office/drawing/2014/main" id="{750DE032-5060-488B-BC97-43D0F5878B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7969" y="566321"/>
            <a:ext cx="3087732" cy="5725357"/>
          </a:xfrm>
          <a:prstGeom prst="rect">
            <a:avLst/>
          </a:prstGeom>
        </p:spPr>
      </p:pic>
    </p:spTree>
    <p:extLst>
      <p:ext uri="{BB962C8B-B14F-4D97-AF65-F5344CB8AC3E}">
        <p14:creationId xmlns:p14="http://schemas.microsoft.com/office/powerpoint/2010/main" val="2468933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CBA50DB-DBC7-4B6E-B3C1-8FF1EA51979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DED8FB6-AF8D-4D98-913D-E6486FEC102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8" name="Group 17">
              <a:extLst>
                <a:ext uri="{FF2B5EF4-FFF2-40B4-BE49-F238E27FC236}">
                  <a16:creationId xmlns:a16="http://schemas.microsoft.com/office/drawing/2014/main" id="{0A805ED2-113B-4584-8827-567B5792F1FA}"/>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30" name="Rectangle 5">
                <a:extLst>
                  <a:ext uri="{FF2B5EF4-FFF2-40B4-BE49-F238E27FC236}">
                    <a16:creationId xmlns:a16="http://schemas.microsoft.com/office/drawing/2014/main" id="{C6CF21D8-CC72-4F35-A29E-3AF9E6DA1302}"/>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31" name="Freeform 6">
                <a:extLst>
                  <a:ext uri="{FF2B5EF4-FFF2-40B4-BE49-F238E27FC236}">
                    <a16:creationId xmlns:a16="http://schemas.microsoft.com/office/drawing/2014/main" id="{8E60A7C3-087D-47B4-AB5A-C8B1042FD20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2" name="Freeform 7">
                <a:extLst>
                  <a:ext uri="{FF2B5EF4-FFF2-40B4-BE49-F238E27FC236}">
                    <a16:creationId xmlns:a16="http://schemas.microsoft.com/office/drawing/2014/main" id="{1885EECE-F6D9-4128-BC90-01583BF2699D}"/>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3" name="Freeform 8">
                <a:extLst>
                  <a:ext uri="{FF2B5EF4-FFF2-40B4-BE49-F238E27FC236}">
                    <a16:creationId xmlns:a16="http://schemas.microsoft.com/office/drawing/2014/main" id="{F44AA128-AA96-4FF2-A1C3-F9D2E7FD38CA}"/>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4" name="Freeform 9">
                <a:extLst>
                  <a:ext uri="{FF2B5EF4-FFF2-40B4-BE49-F238E27FC236}">
                    <a16:creationId xmlns:a16="http://schemas.microsoft.com/office/drawing/2014/main" id="{7E52DC12-230B-4892-B284-F2FE9DE16A7C}"/>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5" name="Freeform 10">
                <a:extLst>
                  <a:ext uri="{FF2B5EF4-FFF2-40B4-BE49-F238E27FC236}">
                    <a16:creationId xmlns:a16="http://schemas.microsoft.com/office/drawing/2014/main" id="{A68FBF9E-B81A-41D0-8A03-6CFC30811D1F}"/>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6" name="Freeform 11">
                <a:extLst>
                  <a:ext uri="{FF2B5EF4-FFF2-40B4-BE49-F238E27FC236}">
                    <a16:creationId xmlns:a16="http://schemas.microsoft.com/office/drawing/2014/main" id="{B0047F84-8480-494F-9241-39FF17CFFFAE}"/>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7" name="Freeform 12">
                <a:extLst>
                  <a:ext uri="{FF2B5EF4-FFF2-40B4-BE49-F238E27FC236}">
                    <a16:creationId xmlns:a16="http://schemas.microsoft.com/office/drawing/2014/main" id="{8CAF76D8-4B95-4A8E-9EE5-8CCC0A7AD2CA}"/>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8" name="Freeform 13">
                <a:extLst>
                  <a:ext uri="{FF2B5EF4-FFF2-40B4-BE49-F238E27FC236}">
                    <a16:creationId xmlns:a16="http://schemas.microsoft.com/office/drawing/2014/main" id="{792F82F3-05A8-4A55-8C5B-81F6678B595B}"/>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39" name="Freeform 14">
                <a:extLst>
                  <a:ext uri="{FF2B5EF4-FFF2-40B4-BE49-F238E27FC236}">
                    <a16:creationId xmlns:a16="http://schemas.microsoft.com/office/drawing/2014/main" id="{B8472536-021A-4E59-BD59-DDC090A18ABE}"/>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0" name="Freeform 15">
                <a:extLst>
                  <a:ext uri="{FF2B5EF4-FFF2-40B4-BE49-F238E27FC236}">
                    <a16:creationId xmlns:a16="http://schemas.microsoft.com/office/drawing/2014/main" id="{AEBEF646-3C12-469F-B194-A161A7A95D2F}"/>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1" name="Line 16">
                <a:extLst>
                  <a:ext uri="{FF2B5EF4-FFF2-40B4-BE49-F238E27FC236}">
                    <a16:creationId xmlns:a16="http://schemas.microsoft.com/office/drawing/2014/main" id="{D4501159-D7AC-4307-9DFC-C8F3A94341DA}"/>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2" name="Freeform 17">
                <a:extLst>
                  <a:ext uri="{FF2B5EF4-FFF2-40B4-BE49-F238E27FC236}">
                    <a16:creationId xmlns:a16="http://schemas.microsoft.com/office/drawing/2014/main" id="{B5244C41-454C-47D8-A6A9-C17EC2A3663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3" name="Freeform 18">
                <a:extLst>
                  <a:ext uri="{FF2B5EF4-FFF2-40B4-BE49-F238E27FC236}">
                    <a16:creationId xmlns:a16="http://schemas.microsoft.com/office/drawing/2014/main" id="{8FA883B8-99FB-4540-B573-F0674BFB1C2A}"/>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4" name="Freeform 19">
                <a:extLst>
                  <a:ext uri="{FF2B5EF4-FFF2-40B4-BE49-F238E27FC236}">
                    <a16:creationId xmlns:a16="http://schemas.microsoft.com/office/drawing/2014/main" id="{F1178B7C-5A00-4E5B-9010-B1477621E049}"/>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5" name="Freeform 20">
                <a:extLst>
                  <a:ext uri="{FF2B5EF4-FFF2-40B4-BE49-F238E27FC236}">
                    <a16:creationId xmlns:a16="http://schemas.microsoft.com/office/drawing/2014/main" id="{E359D5D8-EE2E-4714-A40A-C3A6D91F9897}"/>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6" name="Rectangle 21">
                <a:extLst>
                  <a:ext uri="{FF2B5EF4-FFF2-40B4-BE49-F238E27FC236}">
                    <a16:creationId xmlns:a16="http://schemas.microsoft.com/office/drawing/2014/main" id="{8A89C2E5-F892-4666-85FB-995578FBC739}"/>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47" name="Freeform 22">
                <a:extLst>
                  <a:ext uri="{FF2B5EF4-FFF2-40B4-BE49-F238E27FC236}">
                    <a16:creationId xmlns:a16="http://schemas.microsoft.com/office/drawing/2014/main" id="{6DC6174B-0EC3-4A81-A0D1-D10DBB869A5A}"/>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8" name="Freeform 23">
                <a:extLst>
                  <a:ext uri="{FF2B5EF4-FFF2-40B4-BE49-F238E27FC236}">
                    <a16:creationId xmlns:a16="http://schemas.microsoft.com/office/drawing/2014/main" id="{2CB96070-0553-4F79-984C-8DABB1CD5DB5}"/>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49" name="Freeform 24">
                <a:extLst>
                  <a:ext uri="{FF2B5EF4-FFF2-40B4-BE49-F238E27FC236}">
                    <a16:creationId xmlns:a16="http://schemas.microsoft.com/office/drawing/2014/main" id="{BA23B6E2-3718-4009-B80E-9279154B1918}"/>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0" name="Freeform 25">
                <a:extLst>
                  <a:ext uri="{FF2B5EF4-FFF2-40B4-BE49-F238E27FC236}">
                    <a16:creationId xmlns:a16="http://schemas.microsoft.com/office/drawing/2014/main" id="{CAFB32D5-E528-419B-80EE-1475633970AC}"/>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1" name="Freeform 26">
                <a:extLst>
                  <a:ext uri="{FF2B5EF4-FFF2-40B4-BE49-F238E27FC236}">
                    <a16:creationId xmlns:a16="http://schemas.microsoft.com/office/drawing/2014/main" id="{A68ADD35-4FEA-404D-B2F3-23556E6E8F72}"/>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2" name="Freeform 27">
                <a:extLst>
                  <a:ext uri="{FF2B5EF4-FFF2-40B4-BE49-F238E27FC236}">
                    <a16:creationId xmlns:a16="http://schemas.microsoft.com/office/drawing/2014/main" id="{89CF17CA-49E3-4B4A-836A-4FD55C67BECE}"/>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3" name="Freeform 28">
                <a:extLst>
                  <a:ext uri="{FF2B5EF4-FFF2-40B4-BE49-F238E27FC236}">
                    <a16:creationId xmlns:a16="http://schemas.microsoft.com/office/drawing/2014/main" id="{AB394F2E-F3E7-4CED-84A9-35C47AB287C8}"/>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4" name="Freeform 29">
                <a:extLst>
                  <a:ext uri="{FF2B5EF4-FFF2-40B4-BE49-F238E27FC236}">
                    <a16:creationId xmlns:a16="http://schemas.microsoft.com/office/drawing/2014/main" id="{FF816C2F-3999-4A9F-8395-5D68ED33A41E}"/>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5" name="Freeform 30">
                <a:extLst>
                  <a:ext uri="{FF2B5EF4-FFF2-40B4-BE49-F238E27FC236}">
                    <a16:creationId xmlns:a16="http://schemas.microsoft.com/office/drawing/2014/main" id="{82AD6AC6-71D5-4BD8-9185-D3062968B57E}"/>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56" name="Freeform 31">
                <a:extLst>
                  <a:ext uri="{FF2B5EF4-FFF2-40B4-BE49-F238E27FC236}">
                    <a16:creationId xmlns:a16="http://schemas.microsoft.com/office/drawing/2014/main" id="{743A50C2-65CF-4F4C-B412-6149A93ACFE5}"/>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grpSp>
        <p:grpSp>
          <p:nvGrpSpPr>
            <p:cNvPr id="19" name="Group 18">
              <a:extLst>
                <a:ext uri="{FF2B5EF4-FFF2-40B4-BE49-F238E27FC236}">
                  <a16:creationId xmlns:a16="http://schemas.microsoft.com/office/drawing/2014/main" id="{6C0E7A88-FEDF-4C4F-A6B4-F7DDE9DE926A}"/>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20" name="Freeform 32">
                <a:extLst>
                  <a:ext uri="{FF2B5EF4-FFF2-40B4-BE49-F238E27FC236}">
                    <a16:creationId xmlns:a16="http://schemas.microsoft.com/office/drawing/2014/main" id="{AE94B3EE-D5C0-4BDE-B6AA-7599F0486EA5}"/>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1" name="Freeform 33">
                <a:extLst>
                  <a:ext uri="{FF2B5EF4-FFF2-40B4-BE49-F238E27FC236}">
                    <a16:creationId xmlns:a16="http://schemas.microsoft.com/office/drawing/2014/main" id="{5EF110E8-C00D-454E-8F3A-ECF2D356676F}"/>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2" name="Freeform 34">
                <a:extLst>
                  <a:ext uri="{FF2B5EF4-FFF2-40B4-BE49-F238E27FC236}">
                    <a16:creationId xmlns:a16="http://schemas.microsoft.com/office/drawing/2014/main" id="{BFC5F327-6927-4F35-9AF6-C45527BB4512}"/>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3" name="Freeform 35">
                <a:extLst>
                  <a:ext uri="{FF2B5EF4-FFF2-40B4-BE49-F238E27FC236}">
                    <a16:creationId xmlns:a16="http://schemas.microsoft.com/office/drawing/2014/main" id="{BF2D314D-AEDE-418D-9702-D3CDB98C30FB}"/>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4" name="Freeform 36">
                <a:extLst>
                  <a:ext uri="{FF2B5EF4-FFF2-40B4-BE49-F238E27FC236}">
                    <a16:creationId xmlns:a16="http://schemas.microsoft.com/office/drawing/2014/main" id="{64FD07F8-3CA6-4209-9A9E-30609FE9A36D}"/>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5" name="Freeform 37">
                <a:extLst>
                  <a:ext uri="{FF2B5EF4-FFF2-40B4-BE49-F238E27FC236}">
                    <a16:creationId xmlns:a16="http://schemas.microsoft.com/office/drawing/2014/main" id="{AB0AE24D-CD49-4B57-82E0-780F62AE4FDE}"/>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6" name="Freeform 38">
                <a:extLst>
                  <a:ext uri="{FF2B5EF4-FFF2-40B4-BE49-F238E27FC236}">
                    <a16:creationId xmlns:a16="http://schemas.microsoft.com/office/drawing/2014/main" id="{66803AF8-6368-45E6-A0B7-C0C4CFFEEB5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7" name="Freeform 39">
                <a:extLst>
                  <a:ext uri="{FF2B5EF4-FFF2-40B4-BE49-F238E27FC236}">
                    <a16:creationId xmlns:a16="http://schemas.microsoft.com/office/drawing/2014/main" id="{B4761E05-2792-472B-A814-9616151CF305}"/>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8" name="Freeform 40">
                <a:extLst>
                  <a:ext uri="{FF2B5EF4-FFF2-40B4-BE49-F238E27FC236}">
                    <a16:creationId xmlns:a16="http://schemas.microsoft.com/office/drawing/2014/main" id="{40B6A261-9427-4E70-9564-048AD009BD83}"/>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29" name="Rectangle 41">
                <a:extLst>
                  <a:ext uri="{FF2B5EF4-FFF2-40B4-BE49-F238E27FC236}">
                    <a16:creationId xmlns:a16="http://schemas.microsoft.com/office/drawing/2014/main" id="{68BFDFBE-2286-4123-9436-E1DF84AF494F}"/>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grpSp>
      </p:grpSp>
      <p:pic>
        <p:nvPicPr>
          <p:cNvPr id="58" name="Picture 2" descr="Ein Bild, das Elektronik enthält.&#10;&#10;Mit hoher Zuverlässigkeit generierte Beschreibung">
            <a:extLst>
              <a:ext uri="{FF2B5EF4-FFF2-40B4-BE49-F238E27FC236}">
                <a16:creationId xmlns:a16="http://schemas.microsoft.com/office/drawing/2014/main" id="{5B3DE270-418F-47A7-B311-C4D876041DC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
                <a:solidFill>
                  <a:srgbClr val="FFFFFF"/>
                </a:solidFill>
              </a14:hiddenFill>
            </a:ext>
          </a:extLst>
        </p:spPr>
      </p:pic>
      <p:sp useBgFill="1">
        <p:nvSpPr>
          <p:cNvPr id="60" name="Round Diagonal Corner Rectangle 11">
            <a:extLst>
              <a:ext uri="{FF2B5EF4-FFF2-40B4-BE49-F238E27FC236}">
                <a16:creationId xmlns:a16="http://schemas.microsoft.com/office/drawing/2014/main" id="{A1351C6B-7343-451F-AB4A-1CE294A4E92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nhaltsplatzhalter 6" descr="Ein Bild, das Screenshot enthält.&#10;&#10;Mit sehr hoher Zuverlässigkeit generierte Beschreibung">
            <a:extLst>
              <a:ext uri="{FF2B5EF4-FFF2-40B4-BE49-F238E27FC236}">
                <a16:creationId xmlns:a16="http://schemas.microsoft.com/office/drawing/2014/main" id="{8B73FBD3-D3C1-4535-B190-F94B54CAC6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8988" y="1386262"/>
            <a:ext cx="6112382" cy="4080014"/>
          </a:xfrm>
          <a:prstGeom prst="rect">
            <a:avLst/>
          </a:prstGeom>
        </p:spPr>
      </p:pic>
      <p:sp>
        <p:nvSpPr>
          <p:cNvPr id="2" name="Titel 1">
            <a:extLst>
              <a:ext uri="{FF2B5EF4-FFF2-40B4-BE49-F238E27FC236}">
                <a16:creationId xmlns:a16="http://schemas.microsoft.com/office/drawing/2014/main" id="{C1B32C6A-6F4B-43B4-BB5C-E1CE534CD756}"/>
              </a:ext>
            </a:extLst>
          </p:cNvPr>
          <p:cNvSpPr>
            <a:spLocks noGrp="1"/>
          </p:cNvSpPr>
          <p:nvPr>
            <p:ph type="title"/>
          </p:nvPr>
        </p:nvSpPr>
        <p:spPr>
          <a:xfrm>
            <a:off x="8036041" y="618518"/>
            <a:ext cx="3281003" cy="1478570"/>
          </a:xfrm>
        </p:spPr>
        <p:txBody>
          <a:bodyPr anchor="b">
            <a:normAutofit/>
          </a:bodyPr>
          <a:lstStyle/>
          <a:p>
            <a:r>
              <a:rPr lang="en-GB" sz="4400" dirty="0">
                <a:solidFill>
                  <a:srgbClr val="FFFFFF"/>
                </a:solidFill>
              </a:rPr>
              <a:t>RESULTS</a:t>
            </a:r>
          </a:p>
        </p:txBody>
      </p:sp>
      <p:sp>
        <p:nvSpPr>
          <p:cNvPr id="12" name="Content Placeholder 11">
            <a:extLst>
              <a:ext uri="{FF2B5EF4-FFF2-40B4-BE49-F238E27FC236}">
                <a16:creationId xmlns:a16="http://schemas.microsoft.com/office/drawing/2014/main" id="{1C1CBAB4-A2FE-4307-817B-9BE99E605E7B}"/>
              </a:ext>
            </a:extLst>
          </p:cNvPr>
          <p:cNvSpPr>
            <a:spLocks noGrp="1"/>
          </p:cNvSpPr>
          <p:nvPr>
            <p:ph idx="1"/>
          </p:nvPr>
        </p:nvSpPr>
        <p:spPr>
          <a:xfrm>
            <a:off x="8036041" y="2249487"/>
            <a:ext cx="3281004" cy="3541714"/>
          </a:xfrm>
        </p:spPr>
        <p:txBody>
          <a:bodyPr>
            <a:normAutofit/>
          </a:bodyPr>
          <a:lstStyle/>
          <a:p>
            <a:r>
              <a:rPr lang="en-GB" sz="2000" dirty="0">
                <a:solidFill>
                  <a:schemeClr val="bg1"/>
                </a:solidFill>
              </a:rPr>
              <a:t>OTL: multifurcation of 89.45%</a:t>
            </a:r>
          </a:p>
          <a:p>
            <a:r>
              <a:rPr lang="en-GB" sz="2000" dirty="0" err="1">
                <a:solidFill>
                  <a:schemeClr val="bg1"/>
                </a:solidFill>
              </a:rPr>
              <a:t>GloBI</a:t>
            </a:r>
            <a:r>
              <a:rPr lang="en-GB" sz="2000" dirty="0">
                <a:solidFill>
                  <a:schemeClr val="bg1"/>
                </a:solidFill>
              </a:rPr>
              <a:t>: only 2.66% of the node information</a:t>
            </a:r>
          </a:p>
          <a:p>
            <a:r>
              <a:rPr lang="de-DE" sz="2000" dirty="0" err="1">
                <a:solidFill>
                  <a:schemeClr val="bg1"/>
                </a:solidFill>
              </a:rPr>
              <a:t>Some</a:t>
            </a:r>
            <a:r>
              <a:rPr lang="de-DE" sz="2000" dirty="0">
                <a:solidFill>
                  <a:schemeClr val="bg1"/>
                </a:solidFill>
              </a:rPr>
              <a:t> </a:t>
            </a:r>
            <a:r>
              <a:rPr lang="de-DE" sz="2000" dirty="0" err="1">
                <a:solidFill>
                  <a:schemeClr val="bg1"/>
                </a:solidFill>
              </a:rPr>
              <a:t>subtrees</a:t>
            </a:r>
            <a:r>
              <a:rPr lang="de-DE" sz="2000" dirty="0">
                <a:solidFill>
                  <a:schemeClr val="bg1"/>
                </a:solidFill>
              </a:rPr>
              <a:t> </a:t>
            </a:r>
            <a:r>
              <a:rPr lang="de-DE" sz="2000" dirty="0" err="1">
                <a:solidFill>
                  <a:schemeClr val="bg1"/>
                </a:solidFill>
              </a:rPr>
              <a:t>have</a:t>
            </a:r>
            <a:r>
              <a:rPr lang="de-DE" sz="2000" dirty="0">
                <a:solidFill>
                  <a:schemeClr val="bg1"/>
                </a:solidFill>
              </a:rPr>
              <a:t> </a:t>
            </a:r>
            <a:r>
              <a:rPr lang="de-DE" sz="2000" dirty="0" err="1">
                <a:solidFill>
                  <a:schemeClr val="bg1"/>
                </a:solidFill>
              </a:rPr>
              <a:t>much</a:t>
            </a:r>
            <a:r>
              <a:rPr lang="de-DE" sz="2000" dirty="0">
                <a:solidFill>
                  <a:schemeClr val="bg1"/>
                </a:solidFill>
              </a:rPr>
              <a:t> </a:t>
            </a:r>
            <a:r>
              <a:rPr lang="de-DE" sz="2000" dirty="0" err="1">
                <a:solidFill>
                  <a:schemeClr val="bg1"/>
                </a:solidFill>
              </a:rPr>
              <a:t>more</a:t>
            </a:r>
            <a:r>
              <a:rPr lang="de-DE" sz="2000" dirty="0">
                <a:solidFill>
                  <a:schemeClr val="bg1"/>
                </a:solidFill>
              </a:rPr>
              <a:t> </a:t>
            </a:r>
            <a:r>
              <a:rPr lang="de-DE" sz="2000" dirty="0" err="1">
                <a:solidFill>
                  <a:schemeClr val="bg1"/>
                </a:solidFill>
              </a:rPr>
              <a:t>information</a:t>
            </a:r>
            <a:r>
              <a:rPr lang="de-DE" sz="2000" dirty="0">
                <a:solidFill>
                  <a:schemeClr val="bg1"/>
                </a:solidFill>
              </a:rPr>
              <a:t>.</a:t>
            </a:r>
            <a:endParaRPr lang="en-GB" sz="2000" dirty="0">
              <a:solidFill>
                <a:schemeClr val="bg1"/>
              </a:solidFill>
            </a:endParaRPr>
          </a:p>
          <a:p>
            <a:pPr marL="0" indent="0">
              <a:buNone/>
            </a:pPr>
            <a:r>
              <a:rPr lang="en-GB" sz="2000" dirty="0">
                <a:solidFill>
                  <a:schemeClr val="bg1"/>
                </a:solidFill>
              </a:rPr>
              <a:t>→ Data is highly variable?</a:t>
            </a:r>
            <a:endParaRPr lang="en-US" sz="2000" dirty="0">
              <a:solidFill>
                <a:schemeClr val="bg1"/>
              </a:solidFill>
            </a:endParaRPr>
          </a:p>
        </p:txBody>
      </p:sp>
    </p:spTree>
    <p:extLst>
      <p:ext uri="{BB962C8B-B14F-4D97-AF65-F5344CB8AC3E}">
        <p14:creationId xmlns:p14="http://schemas.microsoft.com/office/powerpoint/2010/main" val="165256807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8ED249-615F-4E8B-9E44-671A5A81AD57}"/>
              </a:ext>
            </a:extLst>
          </p:cNvPr>
          <p:cNvSpPr>
            <a:spLocks noGrp="1"/>
          </p:cNvSpPr>
          <p:nvPr>
            <p:ph type="title"/>
          </p:nvPr>
        </p:nvSpPr>
        <p:spPr/>
        <p:txBody>
          <a:bodyPr/>
          <a:lstStyle/>
          <a:p>
            <a:r>
              <a:rPr lang="en-GB" dirty="0"/>
              <a:t>Leave-100-out Cross-validation</a:t>
            </a:r>
          </a:p>
        </p:txBody>
      </p:sp>
      <p:sp>
        <p:nvSpPr>
          <p:cNvPr id="3" name="Inhaltsplatzhalter 2">
            <a:extLst>
              <a:ext uri="{FF2B5EF4-FFF2-40B4-BE49-F238E27FC236}">
                <a16:creationId xmlns:a16="http://schemas.microsoft.com/office/drawing/2014/main" id="{649D6C6E-2363-41C9-96CD-2581E7DCB7CC}"/>
              </a:ext>
            </a:extLst>
          </p:cNvPr>
          <p:cNvSpPr>
            <a:spLocks noGrp="1"/>
          </p:cNvSpPr>
          <p:nvPr>
            <p:ph idx="1"/>
          </p:nvPr>
        </p:nvSpPr>
        <p:spPr/>
        <p:txBody>
          <a:bodyPr/>
          <a:lstStyle/>
          <a:p>
            <a:r>
              <a:rPr lang="en-GB" dirty="0"/>
              <a:t>Randomly left out 100 states 100 times </a:t>
            </a:r>
          </a:p>
          <a:p>
            <a:pPr lvl="1"/>
            <a:r>
              <a:rPr lang="en-GB" dirty="0"/>
              <a:t>Of these 10,000 nodes were 9,238 unique (~15% of all nodes)</a:t>
            </a:r>
          </a:p>
          <a:p>
            <a:r>
              <a:rPr lang="en-GB" dirty="0"/>
              <a:t>predicted 98,17% correct</a:t>
            </a:r>
          </a:p>
          <a:p>
            <a:r>
              <a:rPr lang="en-GB" dirty="0"/>
              <a:t>Variance: 0.017 (no large amounts of input states)</a:t>
            </a:r>
          </a:p>
        </p:txBody>
      </p:sp>
    </p:spTree>
    <p:extLst>
      <p:ext uri="{BB962C8B-B14F-4D97-AF65-F5344CB8AC3E}">
        <p14:creationId xmlns:p14="http://schemas.microsoft.com/office/powerpoint/2010/main" val="674485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8ED249-615F-4E8B-9E44-671A5A81AD57}"/>
              </a:ext>
            </a:extLst>
          </p:cNvPr>
          <p:cNvSpPr>
            <a:spLocks noGrp="1"/>
          </p:cNvSpPr>
          <p:nvPr>
            <p:ph type="title"/>
          </p:nvPr>
        </p:nvSpPr>
        <p:spPr/>
        <p:txBody>
          <a:bodyPr/>
          <a:lstStyle/>
          <a:p>
            <a:r>
              <a:rPr lang="en-GB" dirty="0"/>
              <a:t>Discussion</a:t>
            </a:r>
          </a:p>
        </p:txBody>
      </p:sp>
      <p:sp>
        <p:nvSpPr>
          <p:cNvPr id="3" name="Inhaltsplatzhalter 2">
            <a:extLst>
              <a:ext uri="{FF2B5EF4-FFF2-40B4-BE49-F238E27FC236}">
                <a16:creationId xmlns:a16="http://schemas.microsoft.com/office/drawing/2014/main" id="{649D6C6E-2363-41C9-96CD-2581E7DCB7CC}"/>
              </a:ext>
            </a:extLst>
          </p:cNvPr>
          <p:cNvSpPr>
            <a:spLocks noGrp="1"/>
          </p:cNvSpPr>
          <p:nvPr>
            <p:ph idx="1"/>
          </p:nvPr>
        </p:nvSpPr>
        <p:spPr/>
        <p:txBody>
          <a:bodyPr/>
          <a:lstStyle/>
          <a:p>
            <a:r>
              <a:rPr lang="en-GB" dirty="0"/>
              <a:t>Adoption: data is grouped and not uniformly distributed</a:t>
            </a:r>
          </a:p>
          <a:p>
            <a:r>
              <a:rPr lang="en-GB" dirty="0"/>
              <a:t>The data in the direction of the root node are probably unreliable. </a:t>
            </a:r>
          </a:p>
          <a:p>
            <a:pPr marL="457200" lvl="1" indent="0">
              <a:buNone/>
            </a:pPr>
            <a:r>
              <a:rPr lang="en-GB" dirty="0"/>
              <a:t>→ localization of origins is difficult</a:t>
            </a:r>
          </a:p>
          <a:p>
            <a:pPr marL="457200" lvl="1" indent="0">
              <a:buNone/>
            </a:pPr>
            <a:endParaRPr lang="en-GB" dirty="0"/>
          </a:p>
          <a:p>
            <a:pPr marL="0" indent="0">
              <a:buNone/>
            </a:pPr>
            <a:r>
              <a:rPr lang="en-GB" dirty="0"/>
              <a:t>How much does this affect the estimation of the number of origins?</a:t>
            </a:r>
          </a:p>
          <a:p>
            <a:pPr marL="457200" lvl="1" indent="0">
              <a:buNone/>
            </a:pPr>
            <a:r>
              <a:rPr lang="en-GB" dirty="0"/>
              <a:t>Our counts are similar in scope to others, but they are difficult to pin down.</a:t>
            </a:r>
          </a:p>
        </p:txBody>
      </p:sp>
    </p:spTree>
    <p:extLst>
      <p:ext uri="{BB962C8B-B14F-4D97-AF65-F5344CB8AC3E}">
        <p14:creationId xmlns:p14="http://schemas.microsoft.com/office/powerpoint/2010/main" val="575331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5C6B8B-73CA-4076-BAB0-F7CD0F2070B8}"/>
              </a:ext>
            </a:extLst>
          </p:cNvPr>
          <p:cNvSpPr>
            <a:spLocks noGrp="1"/>
          </p:cNvSpPr>
          <p:nvPr>
            <p:ph type="title"/>
          </p:nvPr>
        </p:nvSpPr>
        <p:spPr>
          <a:xfrm>
            <a:off x="1337732" y="365125"/>
            <a:ext cx="10016067" cy="728889"/>
          </a:xfrm>
        </p:spPr>
        <p:txBody>
          <a:bodyPr/>
          <a:lstStyle/>
          <a:p>
            <a:r>
              <a:rPr lang="de-DE" dirty="0"/>
              <a:t>References</a:t>
            </a:r>
          </a:p>
        </p:txBody>
      </p:sp>
      <p:sp>
        <p:nvSpPr>
          <p:cNvPr id="3" name="Inhaltsplatzhalter 2">
            <a:extLst>
              <a:ext uri="{FF2B5EF4-FFF2-40B4-BE49-F238E27FC236}">
                <a16:creationId xmlns:a16="http://schemas.microsoft.com/office/drawing/2014/main" id="{23F1111F-9AA8-4905-A7E5-AEEBDD81806C}"/>
              </a:ext>
            </a:extLst>
          </p:cNvPr>
          <p:cNvSpPr>
            <a:spLocks noGrp="1"/>
          </p:cNvSpPr>
          <p:nvPr>
            <p:ph idx="1"/>
          </p:nvPr>
        </p:nvSpPr>
        <p:spPr>
          <a:xfrm>
            <a:off x="1087965" y="1094014"/>
            <a:ext cx="10515600" cy="4351338"/>
          </a:xfrm>
        </p:spPr>
        <p:txBody>
          <a:bodyPr>
            <a:normAutofit fontScale="92500"/>
          </a:bodyPr>
          <a:lstStyle/>
          <a:p>
            <a:r>
              <a:rPr lang="en-GB" b="1" dirty="0"/>
              <a:t>Independent origins of parasitism in Animalia</a:t>
            </a:r>
            <a:r>
              <a:rPr lang="en-GB" dirty="0"/>
              <a:t> (Sara B. Weinstein and Armand M. </a:t>
            </a:r>
            <a:r>
              <a:rPr lang="en-GB" dirty="0" err="1"/>
              <a:t>Kuris</a:t>
            </a:r>
            <a:r>
              <a:rPr lang="en-GB" dirty="0"/>
              <a:t>)</a:t>
            </a:r>
          </a:p>
          <a:p>
            <a:r>
              <a:rPr lang="en-GB" b="1" dirty="0"/>
              <a:t>Global biotic interactions: An open infrastructure to share and </a:t>
            </a:r>
            <a:r>
              <a:rPr lang="en-GB" b="1" dirty="0" err="1"/>
              <a:t>analyze</a:t>
            </a:r>
            <a:r>
              <a:rPr lang="en-GB" b="1" dirty="0"/>
              <a:t> </a:t>
            </a:r>
            <a:r>
              <a:rPr lang="en-GB" b="1" dirty="0" err="1"/>
              <a:t>sepcies</a:t>
            </a:r>
            <a:r>
              <a:rPr lang="en-GB" b="1" dirty="0"/>
              <a:t>-interaction datasets</a:t>
            </a:r>
            <a:r>
              <a:rPr lang="en-GB" dirty="0"/>
              <a:t> (</a:t>
            </a:r>
            <a:r>
              <a:rPr lang="en-GB" dirty="0" err="1"/>
              <a:t>Jorrit</a:t>
            </a:r>
            <a:r>
              <a:rPr lang="en-GB" dirty="0"/>
              <a:t> H. </a:t>
            </a:r>
            <a:r>
              <a:rPr lang="en-GB" dirty="0" err="1"/>
              <a:t>Poelen</a:t>
            </a:r>
            <a:r>
              <a:rPr lang="en-GB" dirty="0"/>
              <a:t>, James D. Simons, Chris J. </a:t>
            </a:r>
            <a:r>
              <a:rPr lang="en-GB" dirty="0" err="1"/>
              <a:t>Mungall</a:t>
            </a:r>
            <a:r>
              <a:rPr lang="en-GB" dirty="0"/>
              <a:t>)</a:t>
            </a:r>
          </a:p>
          <a:p>
            <a:r>
              <a:rPr lang="en-GB" b="1" dirty="0"/>
              <a:t>Tangled trees - Phylogeny, </a:t>
            </a:r>
            <a:r>
              <a:rPr lang="en-GB" b="1" dirty="0" err="1"/>
              <a:t>Cospeciation</a:t>
            </a:r>
            <a:r>
              <a:rPr lang="en-GB" b="1" dirty="0"/>
              <a:t>, and Coevolution</a:t>
            </a:r>
            <a:r>
              <a:rPr lang="en-GB" dirty="0"/>
              <a:t> (Book by Roderic D. M. Page)</a:t>
            </a:r>
          </a:p>
          <a:p>
            <a:r>
              <a:rPr lang="en-GB" b="1" dirty="0"/>
              <a:t>Choosing the best ancestral character state reconstruction method</a:t>
            </a:r>
            <a:r>
              <a:rPr lang="en-GB" dirty="0"/>
              <a:t> ( Manuela Royer-</a:t>
            </a:r>
            <a:r>
              <a:rPr lang="en-GB" dirty="0" err="1"/>
              <a:t>Carenzi</a:t>
            </a:r>
            <a:r>
              <a:rPr lang="en-GB" dirty="0"/>
              <a:t>, Pierre </a:t>
            </a:r>
            <a:r>
              <a:rPr lang="en-GB" dirty="0" err="1"/>
              <a:t>Pontarotti</a:t>
            </a:r>
            <a:r>
              <a:rPr lang="en-GB" dirty="0"/>
              <a:t>, Gilles Didier – 2012)</a:t>
            </a:r>
          </a:p>
          <a:p>
            <a:r>
              <a:rPr lang="en-GB" b="1" dirty="0"/>
              <a:t>Synthesis of phylogeny and taxonomy into a comprehensive tree of life</a:t>
            </a:r>
            <a:r>
              <a:rPr lang="en-GB" dirty="0"/>
              <a:t> (</a:t>
            </a:r>
            <a:r>
              <a:rPr lang="en-GB" dirty="0" err="1"/>
              <a:t>Hinchliff</a:t>
            </a:r>
            <a:r>
              <a:rPr lang="en-GB" dirty="0"/>
              <a:t>, Cody E., et al. - 2015)</a:t>
            </a:r>
          </a:p>
        </p:txBody>
      </p:sp>
    </p:spTree>
    <p:extLst>
      <p:ext uri="{BB962C8B-B14F-4D97-AF65-F5344CB8AC3E}">
        <p14:creationId xmlns:p14="http://schemas.microsoft.com/office/powerpoint/2010/main" val="1146073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5C6B8B-73CA-4076-BAB0-F7CD0F2070B8}"/>
              </a:ext>
            </a:extLst>
          </p:cNvPr>
          <p:cNvSpPr>
            <a:spLocks noGrp="1"/>
          </p:cNvSpPr>
          <p:nvPr>
            <p:ph type="title"/>
          </p:nvPr>
        </p:nvSpPr>
        <p:spPr>
          <a:xfrm>
            <a:off x="1371600" y="365125"/>
            <a:ext cx="9982200" cy="728889"/>
          </a:xfrm>
        </p:spPr>
        <p:txBody>
          <a:bodyPr/>
          <a:lstStyle/>
          <a:p>
            <a:r>
              <a:rPr lang="de-DE" dirty="0"/>
              <a:t>References</a:t>
            </a:r>
          </a:p>
        </p:txBody>
      </p:sp>
      <p:sp>
        <p:nvSpPr>
          <p:cNvPr id="3" name="Inhaltsplatzhalter 2">
            <a:extLst>
              <a:ext uri="{FF2B5EF4-FFF2-40B4-BE49-F238E27FC236}">
                <a16:creationId xmlns:a16="http://schemas.microsoft.com/office/drawing/2014/main" id="{23F1111F-9AA8-4905-A7E5-AEEBDD81806C}"/>
              </a:ext>
            </a:extLst>
          </p:cNvPr>
          <p:cNvSpPr>
            <a:spLocks noGrp="1"/>
          </p:cNvSpPr>
          <p:nvPr>
            <p:ph idx="1"/>
          </p:nvPr>
        </p:nvSpPr>
        <p:spPr>
          <a:xfrm>
            <a:off x="1151467" y="1067888"/>
            <a:ext cx="10202332" cy="5241472"/>
          </a:xfrm>
        </p:spPr>
        <p:txBody>
          <a:bodyPr>
            <a:normAutofit/>
          </a:bodyPr>
          <a:lstStyle/>
          <a:p>
            <a:r>
              <a:rPr lang="pt-BR" sz="2600" b="1" dirty="0"/>
              <a:t>Parasites</a:t>
            </a:r>
            <a:r>
              <a:rPr lang="pt-BR" sz="2600" dirty="0"/>
              <a:t> - </a:t>
            </a:r>
            <a:r>
              <a:rPr lang="pt-BR" sz="2600" dirty="0">
                <a:hlinkClick r:id="rId2"/>
              </a:rPr>
              <a:t>https://en.wikipedia.org/wiki/Parasitism</a:t>
            </a:r>
            <a:endParaRPr lang="pt-BR" sz="2600" dirty="0"/>
          </a:p>
          <a:p>
            <a:r>
              <a:rPr lang="en-GB" sz="2600" b="1" dirty="0"/>
              <a:t>Animalia Phylum Tree</a:t>
            </a:r>
            <a:r>
              <a:rPr lang="en-GB" sz="2600" dirty="0"/>
              <a:t> by </a:t>
            </a:r>
            <a:r>
              <a:rPr lang="en-GB" sz="2600" dirty="0" err="1"/>
              <a:t>opelate</a:t>
            </a:r>
            <a:r>
              <a:rPr lang="en-GB" sz="2600" dirty="0"/>
              <a:t> http://opelate.deviantart.com/art/Animalia-Phylum-Tree-20118810 (4.7.2017)</a:t>
            </a:r>
          </a:p>
          <a:p>
            <a:r>
              <a:rPr lang="en-GB" sz="2600" b="1" dirty="0"/>
              <a:t>The Tree of Life</a:t>
            </a:r>
            <a:r>
              <a:rPr lang="en-GB" sz="2600" dirty="0"/>
              <a:t> - Edward </a:t>
            </a:r>
            <a:r>
              <a:rPr lang="en-GB" sz="2600" dirty="0" err="1"/>
              <a:t>Tufte</a:t>
            </a:r>
            <a:r>
              <a:rPr lang="en-GB" sz="2600" dirty="0"/>
              <a:t> forum: Evidence and assumptions in cladograms https://www.edwardtufte.com/bboard/q-and-a-fetch-msg?msg_id=00018e (4.7.2017)</a:t>
            </a:r>
          </a:p>
          <a:p>
            <a:r>
              <a:rPr lang="en-GB" sz="2600"/>
              <a:t>All </a:t>
            </a:r>
            <a:r>
              <a:rPr lang="en-GB" sz="2600" dirty="0"/>
              <a:t>other references can be found in the master thesis.</a:t>
            </a:r>
            <a:endParaRPr lang="pt-BR" sz="2600" dirty="0"/>
          </a:p>
        </p:txBody>
      </p:sp>
    </p:spTree>
    <p:extLst>
      <p:ext uri="{BB962C8B-B14F-4D97-AF65-F5344CB8AC3E}">
        <p14:creationId xmlns:p14="http://schemas.microsoft.com/office/powerpoint/2010/main" val="2984536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F483B41-AD67-4ED1-B98B-33DD1C39202D}"/>
              </a:ext>
            </a:extLst>
          </p:cNvPr>
          <p:cNvSpPr>
            <a:spLocks noGrp="1"/>
          </p:cNvSpPr>
          <p:nvPr>
            <p:ph idx="1"/>
          </p:nvPr>
        </p:nvSpPr>
        <p:spPr>
          <a:xfrm>
            <a:off x="838200" y="1143001"/>
            <a:ext cx="10515600" cy="4071348"/>
          </a:xfrm>
        </p:spPr>
        <p:txBody>
          <a:bodyPr>
            <a:normAutofit/>
          </a:bodyPr>
          <a:lstStyle/>
          <a:p>
            <a:pPr marL="0" indent="0" algn="ctr">
              <a:buNone/>
            </a:pPr>
            <a:r>
              <a:rPr lang="en-GB" sz="4800" b="1" dirty="0"/>
              <a:t>Thank you for your attention!</a:t>
            </a:r>
          </a:p>
          <a:p>
            <a:pPr marL="0" indent="0" algn="ctr">
              <a:buNone/>
            </a:pPr>
            <a:endParaRPr lang="en-GB" sz="4800" b="1" dirty="0"/>
          </a:p>
          <a:p>
            <a:pPr marL="0" indent="0" algn="ctr">
              <a:buNone/>
            </a:pPr>
            <a:r>
              <a:rPr lang="en-GB" sz="4800" b="1" dirty="0"/>
              <a:t>Questions?</a:t>
            </a:r>
            <a:endParaRPr lang="en-GB" sz="4800" dirty="0"/>
          </a:p>
          <a:p>
            <a:pPr marL="0" indent="0" algn="ctr">
              <a:buNone/>
            </a:pPr>
            <a:endParaRPr lang="en-GB" sz="4800" dirty="0"/>
          </a:p>
        </p:txBody>
      </p:sp>
      <p:pic>
        <p:nvPicPr>
          <p:cNvPr id="14" name="Grafik 13">
            <a:extLst>
              <a:ext uri="{FF2B5EF4-FFF2-40B4-BE49-F238E27FC236}">
                <a16:creationId xmlns:a16="http://schemas.microsoft.com/office/drawing/2014/main" id="{3E2DC17B-0714-4692-BAAF-A5BC2F80B1F2}"/>
              </a:ext>
            </a:extLst>
          </p:cNvPr>
          <p:cNvPicPr>
            <a:picLocks noChangeAspect="1"/>
          </p:cNvPicPr>
          <p:nvPr/>
        </p:nvPicPr>
        <p:blipFill>
          <a:blip r:embed="rId2">
            <a:lum/>
            <a:alphaModFix/>
          </a:blip>
          <a:srcRect/>
          <a:stretch>
            <a:fillRect/>
          </a:stretch>
        </p:blipFill>
        <p:spPr>
          <a:xfrm>
            <a:off x="6480227" y="5216284"/>
            <a:ext cx="4567184" cy="1023198"/>
          </a:xfrm>
          <a:prstGeom prst="rect">
            <a:avLst/>
          </a:prstGeom>
          <a:noFill/>
          <a:ln>
            <a:noFill/>
          </a:ln>
        </p:spPr>
      </p:pic>
      <p:pic>
        <p:nvPicPr>
          <p:cNvPr id="15" name="Grafik 14">
            <a:extLst>
              <a:ext uri="{FF2B5EF4-FFF2-40B4-BE49-F238E27FC236}">
                <a16:creationId xmlns:a16="http://schemas.microsoft.com/office/drawing/2014/main" id="{3BA75FB1-8316-423D-A9A7-9305671B0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2229" y="5558372"/>
            <a:ext cx="2250985" cy="681110"/>
          </a:xfrm>
          <a:prstGeom prst="rect">
            <a:avLst/>
          </a:prstGeom>
        </p:spPr>
      </p:pic>
    </p:spTree>
    <p:extLst>
      <p:ext uri="{BB962C8B-B14F-4D97-AF65-F5344CB8AC3E}">
        <p14:creationId xmlns:p14="http://schemas.microsoft.com/office/powerpoint/2010/main" val="3737305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49">
            <a:extLst>
              <a:ext uri="{FF2B5EF4-FFF2-40B4-BE49-F238E27FC236}">
                <a16:creationId xmlns:a16="http://schemas.microsoft.com/office/drawing/2014/main" id="{6697F791-5FFA-4164-899F-EB52EA72B02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2">
            <a:extLst>
              <a:ext uri="{FF2B5EF4-FFF2-40B4-BE49-F238E27FC236}">
                <a16:creationId xmlns:a16="http://schemas.microsoft.com/office/drawing/2014/main" id="{4E28A1A9-FB81-4816-AAEA-C3B43094695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p14="http://schemas.microsoft.com/office/powerpoint/2010/main" xmlns:a14="http://schemas.microsoft.com/office/drawing/2010/main">
                <a:solidFill>
                  <a:srgbClr val="FFFFFF"/>
                </a:solidFill>
              </a14:hiddenFill>
            </a:ext>
          </a:extLst>
        </p:spPr>
      </p:pic>
      <p:sp>
        <p:nvSpPr>
          <p:cNvPr id="87" name="Rectangle 53">
            <a:extLst>
              <a:ext uri="{FF2B5EF4-FFF2-40B4-BE49-F238E27FC236}">
                <a16:creationId xmlns:a16="http://schemas.microsoft.com/office/drawing/2014/main" id="{B773AB25-A422-41AA-9737-5E04C1966DE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6" name="Picture 2">
            <a:extLst>
              <a:ext uri="{FF2B5EF4-FFF2-40B4-BE49-F238E27FC236}">
                <a16:creationId xmlns:a16="http://schemas.microsoft.com/office/drawing/2014/main" id="{AF0552B8-DE8C-40DF-B29F-1728E6A10619}"/>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p14="http://schemas.microsoft.com/office/powerpoint/2010/main" xmlns:a14="http://schemas.microsoft.com/office/drawing/2010/main">
                <a:solidFill>
                  <a:srgbClr val="FFFFFF"/>
                </a:solidFill>
              </a14:hiddenFill>
            </a:ext>
          </a:extLst>
        </p:spPr>
      </p:pic>
      <p:pic>
        <p:nvPicPr>
          <p:cNvPr id="45" name="Inhaltsplatzhalter 4" descr="Ein Bild, das Text enthält.&#10;&#10;Mit hoher Zuverlässigkeit generierte Beschreibung">
            <a:extLst>
              <a:ext uri="{FF2B5EF4-FFF2-40B4-BE49-F238E27FC236}">
                <a16:creationId xmlns:a16="http://schemas.microsoft.com/office/drawing/2014/main" id="{7EFBAD41-68E2-4046-9232-B8A8026916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248" y="74900"/>
            <a:ext cx="7432902" cy="6708195"/>
          </a:xfrm>
          <a:prstGeom prst="rect">
            <a:avLst/>
          </a:prstGeom>
        </p:spPr>
      </p:pic>
      <p:grpSp>
        <p:nvGrpSpPr>
          <p:cNvPr id="58" name="Group 57">
            <a:extLst>
              <a:ext uri="{FF2B5EF4-FFF2-40B4-BE49-F238E27FC236}">
                <a16:creationId xmlns:a16="http://schemas.microsoft.com/office/drawing/2014/main" id="{6AD0D387-1584-4477-B5F8-52B50D4F2205}"/>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59" name="Rectangle 5">
              <a:extLst>
                <a:ext uri="{FF2B5EF4-FFF2-40B4-BE49-F238E27FC236}">
                  <a16:creationId xmlns:a16="http://schemas.microsoft.com/office/drawing/2014/main" id="{22C90122-8CF0-4164-B596-168DE41D39A4}"/>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60" name="Freeform 6">
              <a:extLst>
                <a:ext uri="{FF2B5EF4-FFF2-40B4-BE49-F238E27FC236}">
                  <a16:creationId xmlns:a16="http://schemas.microsoft.com/office/drawing/2014/main" id="{E74D534E-37A6-4D27-9C47-0B2F0527838E}"/>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1" name="Freeform 7">
              <a:extLst>
                <a:ext uri="{FF2B5EF4-FFF2-40B4-BE49-F238E27FC236}">
                  <a16:creationId xmlns:a16="http://schemas.microsoft.com/office/drawing/2014/main" id="{1C1C156E-D2E0-468A-9B19-79521D69BF55}"/>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2" name="Freeform 8">
              <a:extLst>
                <a:ext uri="{FF2B5EF4-FFF2-40B4-BE49-F238E27FC236}">
                  <a16:creationId xmlns:a16="http://schemas.microsoft.com/office/drawing/2014/main" id="{14C97F11-4F6C-4DFF-89BC-3AEA5B7FF74F}"/>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3" name="Freeform 9">
              <a:extLst>
                <a:ext uri="{FF2B5EF4-FFF2-40B4-BE49-F238E27FC236}">
                  <a16:creationId xmlns:a16="http://schemas.microsoft.com/office/drawing/2014/main" id="{773C2106-77CE-42E1-839F-925EAEBB2FF9}"/>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4" name="Freeform 10">
              <a:extLst>
                <a:ext uri="{FF2B5EF4-FFF2-40B4-BE49-F238E27FC236}">
                  <a16:creationId xmlns:a16="http://schemas.microsoft.com/office/drawing/2014/main" id="{E2807D33-BD1F-4B09-8D93-63C06DB3C0F7}"/>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5" name="Freeform 11">
              <a:extLst>
                <a:ext uri="{FF2B5EF4-FFF2-40B4-BE49-F238E27FC236}">
                  <a16:creationId xmlns:a16="http://schemas.microsoft.com/office/drawing/2014/main" id="{84BDF3E8-157B-47D1-AF8E-FE1EFF0612E4}"/>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6" name="Freeform 12">
              <a:extLst>
                <a:ext uri="{FF2B5EF4-FFF2-40B4-BE49-F238E27FC236}">
                  <a16:creationId xmlns:a16="http://schemas.microsoft.com/office/drawing/2014/main" id="{68B482B5-E0FD-406A-99B2-297DF333546D}"/>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7" name="Freeform 13">
              <a:extLst>
                <a:ext uri="{FF2B5EF4-FFF2-40B4-BE49-F238E27FC236}">
                  <a16:creationId xmlns:a16="http://schemas.microsoft.com/office/drawing/2014/main" id="{B8750F30-12E8-410B-8709-78F1EF3BBE78}"/>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8" name="Freeform 14">
              <a:extLst>
                <a:ext uri="{FF2B5EF4-FFF2-40B4-BE49-F238E27FC236}">
                  <a16:creationId xmlns:a16="http://schemas.microsoft.com/office/drawing/2014/main" id="{DB2D030A-4700-4CC4-A971-F119F8372C0A}"/>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9" name="Freeform 15">
              <a:extLst>
                <a:ext uri="{FF2B5EF4-FFF2-40B4-BE49-F238E27FC236}">
                  <a16:creationId xmlns:a16="http://schemas.microsoft.com/office/drawing/2014/main" id="{B4E516DB-F66E-4E88-8CAA-67153F56189D}"/>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70" name="Line 16">
              <a:extLst>
                <a:ext uri="{FF2B5EF4-FFF2-40B4-BE49-F238E27FC236}">
                  <a16:creationId xmlns:a16="http://schemas.microsoft.com/office/drawing/2014/main" id="{DF749FDD-DD56-4DC9-A379-77E1106981DC}"/>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1" name="Freeform 17">
              <a:extLst>
                <a:ext uri="{FF2B5EF4-FFF2-40B4-BE49-F238E27FC236}">
                  <a16:creationId xmlns:a16="http://schemas.microsoft.com/office/drawing/2014/main" id="{6AD95087-E0AF-45D3-B824-EFFCBBECDEB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72" name="Freeform 18">
              <a:extLst>
                <a:ext uri="{FF2B5EF4-FFF2-40B4-BE49-F238E27FC236}">
                  <a16:creationId xmlns:a16="http://schemas.microsoft.com/office/drawing/2014/main" id="{2D21010F-3DE2-4881-B9D5-3415C4E05DAC}"/>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73" name="Freeform 19">
              <a:extLst>
                <a:ext uri="{FF2B5EF4-FFF2-40B4-BE49-F238E27FC236}">
                  <a16:creationId xmlns:a16="http://schemas.microsoft.com/office/drawing/2014/main" id="{2AFDF4BC-8E99-4A2C-9EF2-4B98A05C2E3B}"/>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74" name="Freeform 20">
              <a:extLst>
                <a:ext uri="{FF2B5EF4-FFF2-40B4-BE49-F238E27FC236}">
                  <a16:creationId xmlns:a16="http://schemas.microsoft.com/office/drawing/2014/main" id="{BB8EAEE8-22EA-4103-A02E-5043474C4BE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75" name="Rectangle 21">
              <a:extLst>
                <a:ext uri="{FF2B5EF4-FFF2-40B4-BE49-F238E27FC236}">
                  <a16:creationId xmlns:a16="http://schemas.microsoft.com/office/drawing/2014/main" id="{7148ABD2-E447-429F-B97E-86494051C10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76" name="Freeform 22">
              <a:extLst>
                <a:ext uri="{FF2B5EF4-FFF2-40B4-BE49-F238E27FC236}">
                  <a16:creationId xmlns:a16="http://schemas.microsoft.com/office/drawing/2014/main" id="{99900F4A-F8CA-456E-9FA0-34572621C09B}"/>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77" name="Freeform 23">
              <a:extLst>
                <a:ext uri="{FF2B5EF4-FFF2-40B4-BE49-F238E27FC236}">
                  <a16:creationId xmlns:a16="http://schemas.microsoft.com/office/drawing/2014/main" id="{DF5CD0A9-E49B-4968-886B-41C1A66D2329}"/>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78" name="Freeform 24">
              <a:extLst>
                <a:ext uri="{FF2B5EF4-FFF2-40B4-BE49-F238E27FC236}">
                  <a16:creationId xmlns:a16="http://schemas.microsoft.com/office/drawing/2014/main" id="{7E462582-7383-4272-A323-85C9D137C47C}"/>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79" name="Freeform 25">
              <a:extLst>
                <a:ext uri="{FF2B5EF4-FFF2-40B4-BE49-F238E27FC236}">
                  <a16:creationId xmlns:a16="http://schemas.microsoft.com/office/drawing/2014/main" id="{CB472F67-7C37-4D80-B346-DE30D44B55A0}"/>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0" name="Freeform 26">
              <a:extLst>
                <a:ext uri="{FF2B5EF4-FFF2-40B4-BE49-F238E27FC236}">
                  <a16:creationId xmlns:a16="http://schemas.microsoft.com/office/drawing/2014/main" id="{19A8AE83-358F-4D4E-91C7-F09E35097AA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1" name="Freeform 27">
              <a:extLst>
                <a:ext uri="{FF2B5EF4-FFF2-40B4-BE49-F238E27FC236}">
                  <a16:creationId xmlns:a16="http://schemas.microsoft.com/office/drawing/2014/main" id="{C4B79436-9285-45DE-A9FB-B3DD7507380C}"/>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2" name="Freeform 28">
              <a:extLst>
                <a:ext uri="{FF2B5EF4-FFF2-40B4-BE49-F238E27FC236}">
                  <a16:creationId xmlns:a16="http://schemas.microsoft.com/office/drawing/2014/main" id="{B0BF8BF3-C90A-483A-B61E-13D2C41FBAC5}"/>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3" name="Freeform 29">
              <a:extLst>
                <a:ext uri="{FF2B5EF4-FFF2-40B4-BE49-F238E27FC236}">
                  <a16:creationId xmlns:a16="http://schemas.microsoft.com/office/drawing/2014/main" id="{31011274-F329-444B-9B06-69DD2EC44907}"/>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4" name="Freeform 30">
              <a:extLst>
                <a:ext uri="{FF2B5EF4-FFF2-40B4-BE49-F238E27FC236}">
                  <a16:creationId xmlns:a16="http://schemas.microsoft.com/office/drawing/2014/main" id="{DB8B1D39-5B9A-4B4E-849B-A5821A246004}"/>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85" name="Freeform 31">
              <a:extLst>
                <a:ext uri="{FF2B5EF4-FFF2-40B4-BE49-F238E27FC236}">
                  <a16:creationId xmlns:a16="http://schemas.microsoft.com/office/drawing/2014/main" id="{336ECD63-75C2-4A32-A31B-30BB3097240E}"/>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grpSp>
      <p:sp>
        <p:nvSpPr>
          <p:cNvPr id="2" name="Titel 1">
            <a:extLst>
              <a:ext uri="{FF2B5EF4-FFF2-40B4-BE49-F238E27FC236}">
                <a16:creationId xmlns:a16="http://schemas.microsoft.com/office/drawing/2014/main" id="{C11F0058-224E-4A60-AC43-AAB9E6ED812D}"/>
              </a:ext>
            </a:extLst>
          </p:cNvPr>
          <p:cNvSpPr>
            <a:spLocks noGrp="1"/>
          </p:cNvSpPr>
          <p:nvPr>
            <p:ph type="title"/>
          </p:nvPr>
        </p:nvSpPr>
        <p:spPr>
          <a:xfrm>
            <a:off x="855266" y="618518"/>
            <a:ext cx="2851417" cy="1478570"/>
          </a:xfrm>
        </p:spPr>
        <p:txBody>
          <a:bodyPr>
            <a:normAutofit/>
          </a:bodyPr>
          <a:lstStyle/>
          <a:p>
            <a:r>
              <a:rPr lang="de-DE" sz="3200" dirty="0" err="1">
                <a:solidFill>
                  <a:srgbClr val="FFFFFF"/>
                </a:solidFill>
              </a:rPr>
              <a:t>Results</a:t>
            </a:r>
            <a:endParaRPr lang="en-GB" sz="3200" dirty="0">
              <a:solidFill>
                <a:srgbClr val="FFFFFF"/>
              </a:solidFill>
            </a:endParaRPr>
          </a:p>
        </p:txBody>
      </p:sp>
      <p:sp>
        <p:nvSpPr>
          <p:cNvPr id="10" name="Content Placeholder 9">
            <a:extLst>
              <a:ext uri="{FF2B5EF4-FFF2-40B4-BE49-F238E27FC236}">
                <a16:creationId xmlns:a16="http://schemas.microsoft.com/office/drawing/2014/main" id="{ECEECDB4-EF25-4CAA-A2C2-F00A43F87C53}"/>
              </a:ext>
            </a:extLst>
          </p:cNvPr>
          <p:cNvSpPr>
            <a:spLocks noGrp="1"/>
          </p:cNvSpPr>
          <p:nvPr>
            <p:ph idx="1"/>
          </p:nvPr>
        </p:nvSpPr>
        <p:spPr>
          <a:xfrm>
            <a:off x="844620" y="2249487"/>
            <a:ext cx="2862444" cy="3957302"/>
          </a:xfrm>
        </p:spPr>
        <p:txBody>
          <a:bodyPr>
            <a:normAutofit/>
          </a:bodyPr>
          <a:lstStyle/>
          <a:p>
            <a:endParaRPr lang="en-US" sz="1400" dirty="0">
              <a:solidFill>
                <a:srgbClr val="FFFFFF"/>
              </a:solidFill>
            </a:endParaRPr>
          </a:p>
        </p:txBody>
      </p:sp>
    </p:spTree>
    <p:extLst>
      <p:ext uri="{BB962C8B-B14F-4D97-AF65-F5344CB8AC3E}">
        <p14:creationId xmlns:p14="http://schemas.microsoft.com/office/powerpoint/2010/main" val="417549147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5C6B8B-73CA-4076-BAB0-F7CD0F2070B8}"/>
              </a:ext>
            </a:extLst>
          </p:cNvPr>
          <p:cNvSpPr>
            <a:spLocks noGrp="1"/>
          </p:cNvSpPr>
          <p:nvPr>
            <p:ph type="title"/>
          </p:nvPr>
        </p:nvSpPr>
        <p:spPr>
          <a:xfrm>
            <a:off x="1143001" y="618518"/>
            <a:ext cx="9905998" cy="927136"/>
          </a:xfrm>
        </p:spPr>
        <p:txBody>
          <a:bodyPr>
            <a:normAutofit/>
          </a:bodyPr>
          <a:lstStyle/>
          <a:p>
            <a:r>
              <a:rPr lang="de-DE" sz="4000" b="1" dirty="0" err="1"/>
              <a:t>Structure</a:t>
            </a:r>
            <a:endParaRPr lang="de-DE" sz="4000" b="1" dirty="0"/>
          </a:p>
        </p:txBody>
      </p:sp>
      <p:sp>
        <p:nvSpPr>
          <p:cNvPr id="3" name="Inhaltsplatzhalter 2">
            <a:extLst>
              <a:ext uri="{FF2B5EF4-FFF2-40B4-BE49-F238E27FC236}">
                <a16:creationId xmlns:a16="http://schemas.microsoft.com/office/drawing/2014/main" id="{23F1111F-9AA8-4905-A7E5-AEEBDD81806C}"/>
              </a:ext>
            </a:extLst>
          </p:cNvPr>
          <p:cNvSpPr>
            <a:spLocks noGrp="1"/>
          </p:cNvSpPr>
          <p:nvPr>
            <p:ph idx="1"/>
          </p:nvPr>
        </p:nvSpPr>
        <p:spPr>
          <a:xfrm>
            <a:off x="1141413" y="1666876"/>
            <a:ext cx="4138510" cy="3462157"/>
          </a:xfrm>
        </p:spPr>
        <p:txBody>
          <a:bodyPr>
            <a:normAutofit/>
          </a:bodyPr>
          <a:lstStyle/>
          <a:p>
            <a:r>
              <a:rPr lang="de-DE" dirty="0"/>
              <a:t>Motivation &amp; Goal</a:t>
            </a:r>
          </a:p>
          <a:p>
            <a:r>
              <a:rPr lang="de-DE" dirty="0" err="1"/>
              <a:t>Definitions</a:t>
            </a:r>
            <a:r>
              <a:rPr lang="de-DE" dirty="0"/>
              <a:t> &amp; Methods</a:t>
            </a:r>
          </a:p>
          <a:p>
            <a:r>
              <a:rPr lang="de-DE" dirty="0" err="1"/>
              <a:t>Results</a:t>
            </a:r>
            <a:endParaRPr lang="de-DE" dirty="0"/>
          </a:p>
          <a:p>
            <a:r>
              <a:rPr lang="de-DE" dirty="0" err="1"/>
              <a:t>Discussion</a:t>
            </a:r>
            <a:endParaRPr lang="de-DE" dirty="0"/>
          </a:p>
          <a:p>
            <a:r>
              <a:rPr lang="de-DE" dirty="0"/>
              <a:t>References</a:t>
            </a:r>
          </a:p>
          <a:p>
            <a:endParaRPr lang="de-DE" dirty="0"/>
          </a:p>
        </p:txBody>
      </p:sp>
      <p:pic>
        <p:nvPicPr>
          <p:cNvPr id="11" name="Grafik 10">
            <a:extLst>
              <a:ext uri="{FF2B5EF4-FFF2-40B4-BE49-F238E27FC236}">
                <a16:creationId xmlns:a16="http://schemas.microsoft.com/office/drawing/2014/main" id="{0D1BDDC1-38B1-4EAF-A0BF-38AF496DBBA5}"/>
              </a:ext>
            </a:extLst>
          </p:cNvPr>
          <p:cNvPicPr>
            <a:picLocks noChangeAspect="1"/>
          </p:cNvPicPr>
          <p:nvPr/>
        </p:nvPicPr>
        <p:blipFill>
          <a:blip r:embed="rId3">
            <a:lum/>
            <a:alphaModFix/>
          </a:blip>
          <a:srcRect/>
          <a:stretch>
            <a:fillRect/>
          </a:stretch>
        </p:blipFill>
        <p:spPr>
          <a:xfrm>
            <a:off x="6480227" y="5216284"/>
            <a:ext cx="4567184" cy="1023198"/>
          </a:xfrm>
          <a:prstGeom prst="rect">
            <a:avLst/>
          </a:prstGeom>
          <a:noFill/>
          <a:ln>
            <a:noFill/>
          </a:ln>
        </p:spPr>
      </p:pic>
      <p:pic>
        <p:nvPicPr>
          <p:cNvPr id="12" name="Grafik 11">
            <a:extLst>
              <a:ext uri="{FF2B5EF4-FFF2-40B4-BE49-F238E27FC236}">
                <a16:creationId xmlns:a16="http://schemas.microsoft.com/office/drawing/2014/main" id="{E18524C6-FDA4-492C-9459-42E5DE2A1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229" y="5558372"/>
            <a:ext cx="2250985" cy="681110"/>
          </a:xfrm>
          <a:prstGeom prst="rect">
            <a:avLst/>
          </a:prstGeom>
        </p:spPr>
      </p:pic>
      <p:sp>
        <p:nvSpPr>
          <p:cNvPr id="13" name="Titel 1">
            <a:extLst>
              <a:ext uri="{FF2B5EF4-FFF2-40B4-BE49-F238E27FC236}">
                <a16:creationId xmlns:a16="http://schemas.microsoft.com/office/drawing/2014/main" id="{E96859C6-765F-4B12-9008-441088E8C010}"/>
              </a:ext>
            </a:extLst>
          </p:cNvPr>
          <p:cNvSpPr txBox="1">
            <a:spLocks/>
          </p:cNvSpPr>
          <p:nvPr/>
        </p:nvSpPr>
        <p:spPr>
          <a:xfrm>
            <a:off x="5279923" y="1666876"/>
            <a:ext cx="6073877"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1" dirty="0"/>
              <a:t>An analysis of maximum parsimony algorithms to predict parasitism in </a:t>
            </a:r>
            <a:r>
              <a:rPr lang="en-GB" sz="2400" b="1" dirty="0" err="1"/>
              <a:t>Eukaryota</a:t>
            </a:r>
            <a:br>
              <a:rPr lang="en-GB" sz="4000" b="1" dirty="0"/>
            </a:br>
            <a:r>
              <a:rPr lang="en-GB" sz="2000" dirty="0"/>
              <a:t>using a large multifurcated phylogenetic synthesis tree</a:t>
            </a:r>
            <a:endParaRPr lang="de-DE" sz="2000" dirty="0"/>
          </a:p>
        </p:txBody>
      </p:sp>
    </p:spTree>
    <p:extLst>
      <p:ext uri="{BB962C8B-B14F-4D97-AF65-F5344CB8AC3E}">
        <p14:creationId xmlns:p14="http://schemas.microsoft.com/office/powerpoint/2010/main" val="109987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AE4726C-1831-4FE3-9A11-227F0DC2F0BC}"/>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 name="Rectangle 12">
              <a:extLst>
                <a:ext uri="{FF2B5EF4-FFF2-40B4-BE49-F238E27FC236}">
                  <a16:creationId xmlns:a16="http://schemas.microsoft.com/office/drawing/2014/main" id="{B651D7F7-8C54-448E-A268-1CBFAD87D43B}"/>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E3B56E94-40E1-489A-98B2-A3238D66A064}"/>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a:solidFill>
                    <a:srgbClr val="FFFFFF"/>
                  </a:solidFill>
                </a14:hiddenFill>
              </a:ext>
            </a:extLst>
          </p:spPr>
        </p:pic>
      </p:grpSp>
      <p:pic>
        <p:nvPicPr>
          <p:cNvPr id="7" name="Inhaltsplatzhalter 4">
            <a:extLst>
              <a:ext uri="{FF2B5EF4-FFF2-40B4-BE49-F238E27FC236}">
                <a16:creationId xmlns:a16="http://schemas.microsoft.com/office/drawing/2014/main" id="{BF2AC4CE-48E6-4EAF-8042-2ADAC3720C4A}"/>
              </a:ext>
            </a:extLst>
          </p:cNvPr>
          <p:cNvPicPr>
            <a:picLocks noChangeAspect="1"/>
          </p:cNvPicPr>
          <p:nvPr/>
        </p:nvPicPr>
        <p:blipFill rotWithShape="1">
          <a:blip r:embed="rId4">
            <a:extLst>
              <a:ext uri="{28A0092B-C50C-407E-A947-70E740481C1C}">
                <a14:useLocalDpi xmlns:a14="http://schemas.microsoft.com/office/drawing/2010/main" val="0"/>
              </a:ext>
            </a:extLst>
          </a:blip>
          <a:srcRect r="1682"/>
          <a:stretch/>
        </p:blipFill>
        <p:spPr>
          <a:xfrm>
            <a:off x="-5597" y="10"/>
            <a:ext cx="4635583" cy="6857990"/>
          </a:xfrm>
          <a:prstGeom prst="rect">
            <a:avLst/>
          </a:prstGeom>
        </p:spPr>
      </p:pic>
      <p:grpSp>
        <p:nvGrpSpPr>
          <p:cNvPr id="16" name="Group 15">
            <a:extLst>
              <a:ext uri="{FF2B5EF4-FFF2-40B4-BE49-F238E27FC236}">
                <a16:creationId xmlns:a16="http://schemas.microsoft.com/office/drawing/2014/main" id="{E916825F-759B-4F1A-BA80-AF7137691EC5}"/>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 name="Rectangle 16">
              <a:extLst>
                <a:ext uri="{FF2B5EF4-FFF2-40B4-BE49-F238E27FC236}">
                  <a16:creationId xmlns:a16="http://schemas.microsoft.com/office/drawing/2014/main" id="{0AF64541-DE3B-4DBB-84E1-907956469E52}"/>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18" name="Freeform 6">
              <a:extLst>
                <a:ext uri="{FF2B5EF4-FFF2-40B4-BE49-F238E27FC236}">
                  <a16:creationId xmlns:a16="http://schemas.microsoft.com/office/drawing/2014/main" id="{9175DCC0-514A-4CA1-AD9A-1BB0FFF1B4FC}"/>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19" name="Freeform 7">
              <a:extLst>
                <a:ext uri="{FF2B5EF4-FFF2-40B4-BE49-F238E27FC236}">
                  <a16:creationId xmlns:a16="http://schemas.microsoft.com/office/drawing/2014/main" id="{10371924-94D9-48AF-9D5B-6471775BE81D}"/>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0" name="Rectangle 19">
              <a:extLst>
                <a:ext uri="{FF2B5EF4-FFF2-40B4-BE49-F238E27FC236}">
                  <a16:creationId xmlns:a16="http://schemas.microsoft.com/office/drawing/2014/main" id="{7C964FF9-A41A-438C-A22B-62690C98F1A7}"/>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21" name="Freeform 9">
              <a:extLst>
                <a:ext uri="{FF2B5EF4-FFF2-40B4-BE49-F238E27FC236}">
                  <a16:creationId xmlns:a16="http://schemas.microsoft.com/office/drawing/2014/main" id="{61716CD6-1875-4567-B3E2-364CD0960D83}"/>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2" name="Freeform 10">
              <a:extLst>
                <a:ext uri="{FF2B5EF4-FFF2-40B4-BE49-F238E27FC236}">
                  <a16:creationId xmlns:a16="http://schemas.microsoft.com/office/drawing/2014/main" id="{31A293D3-7189-453D-AB91-1291AAFF3DB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3" name="Freeform 11">
              <a:extLst>
                <a:ext uri="{FF2B5EF4-FFF2-40B4-BE49-F238E27FC236}">
                  <a16:creationId xmlns:a16="http://schemas.microsoft.com/office/drawing/2014/main" id="{87CB4EFE-58B3-4326-9CFB-A2AFADDFA539}"/>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4" name="Freeform 12">
              <a:extLst>
                <a:ext uri="{FF2B5EF4-FFF2-40B4-BE49-F238E27FC236}">
                  <a16:creationId xmlns:a16="http://schemas.microsoft.com/office/drawing/2014/main" id="{249CF4D3-B5A3-4287-BC9D-E9BB8FA6EBB9}"/>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5" name="Freeform 13">
              <a:extLst>
                <a:ext uri="{FF2B5EF4-FFF2-40B4-BE49-F238E27FC236}">
                  <a16:creationId xmlns:a16="http://schemas.microsoft.com/office/drawing/2014/main" id="{4D2515F2-4D11-41AF-A6B1-7D084BEA9809}"/>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6" name="Freeform 14">
              <a:extLst>
                <a:ext uri="{FF2B5EF4-FFF2-40B4-BE49-F238E27FC236}">
                  <a16:creationId xmlns:a16="http://schemas.microsoft.com/office/drawing/2014/main" id="{331BCBF4-0DC2-426E-84B3-AE38E403C93B}"/>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7" name="Freeform 15">
              <a:extLst>
                <a:ext uri="{FF2B5EF4-FFF2-40B4-BE49-F238E27FC236}">
                  <a16:creationId xmlns:a16="http://schemas.microsoft.com/office/drawing/2014/main" id="{EC8AF156-0BE9-437D-A83B-87364146D070}"/>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8" name="Freeform 16">
              <a:extLst>
                <a:ext uri="{FF2B5EF4-FFF2-40B4-BE49-F238E27FC236}">
                  <a16:creationId xmlns:a16="http://schemas.microsoft.com/office/drawing/2014/main" id="{AC8CB256-3F62-4406-88F5-CE2421FF25E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29" name="Freeform 17">
              <a:extLst>
                <a:ext uri="{FF2B5EF4-FFF2-40B4-BE49-F238E27FC236}">
                  <a16:creationId xmlns:a16="http://schemas.microsoft.com/office/drawing/2014/main" id="{F3E812EB-415E-4B60-B0FB-65386882CEED}"/>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0" name="Freeform 18">
              <a:extLst>
                <a:ext uri="{FF2B5EF4-FFF2-40B4-BE49-F238E27FC236}">
                  <a16:creationId xmlns:a16="http://schemas.microsoft.com/office/drawing/2014/main" id="{EB4C95D7-8E6D-45EC-8CA1-9123D718E3BB}"/>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1" name="Freeform 19">
              <a:extLst>
                <a:ext uri="{FF2B5EF4-FFF2-40B4-BE49-F238E27FC236}">
                  <a16:creationId xmlns:a16="http://schemas.microsoft.com/office/drawing/2014/main" id="{83F62FD2-2F62-4495-997C-8BD7F95AB8DE}"/>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2" name="Freeform 20">
              <a:extLst>
                <a:ext uri="{FF2B5EF4-FFF2-40B4-BE49-F238E27FC236}">
                  <a16:creationId xmlns:a16="http://schemas.microsoft.com/office/drawing/2014/main" id="{B7DFE0F9-22A3-4846-8D4E-0D193BD3288B}"/>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3" name="Freeform 21">
              <a:extLst>
                <a:ext uri="{FF2B5EF4-FFF2-40B4-BE49-F238E27FC236}">
                  <a16:creationId xmlns:a16="http://schemas.microsoft.com/office/drawing/2014/main" id="{244DAF25-7415-491A-9FF6-E04BC2DC2EA6}"/>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4" name="Freeform 22">
              <a:extLst>
                <a:ext uri="{FF2B5EF4-FFF2-40B4-BE49-F238E27FC236}">
                  <a16:creationId xmlns:a16="http://schemas.microsoft.com/office/drawing/2014/main" id="{7ACA3646-863C-4D00-A58A-62C7FE71CE3D}"/>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5" name="Freeform 23">
              <a:extLst>
                <a:ext uri="{FF2B5EF4-FFF2-40B4-BE49-F238E27FC236}">
                  <a16:creationId xmlns:a16="http://schemas.microsoft.com/office/drawing/2014/main" id="{0EA18B38-BD42-45ED-8458-FB205DBC76DB}"/>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6" name="Freeform 24">
              <a:extLst>
                <a:ext uri="{FF2B5EF4-FFF2-40B4-BE49-F238E27FC236}">
                  <a16:creationId xmlns:a16="http://schemas.microsoft.com/office/drawing/2014/main" id="{45302917-5DBE-4CF2-B52F-478F93FDDE70}"/>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7" name="Freeform 25">
              <a:extLst>
                <a:ext uri="{FF2B5EF4-FFF2-40B4-BE49-F238E27FC236}">
                  <a16:creationId xmlns:a16="http://schemas.microsoft.com/office/drawing/2014/main" id="{8E61E6FD-D40E-479C-ABE9-2B69AE20D8F2}"/>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8" name="Freeform 26">
              <a:extLst>
                <a:ext uri="{FF2B5EF4-FFF2-40B4-BE49-F238E27FC236}">
                  <a16:creationId xmlns:a16="http://schemas.microsoft.com/office/drawing/2014/main" id="{2F4DEB4F-F824-48D7-AF9B-B5D905DCD1BA}"/>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39" name="Freeform 27">
              <a:extLst>
                <a:ext uri="{FF2B5EF4-FFF2-40B4-BE49-F238E27FC236}">
                  <a16:creationId xmlns:a16="http://schemas.microsoft.com/office/drawing/2014/main" id="{F76CFA02-6090-4464-B573-BCA350C90173}"/>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0" name="Freeform 28">
              <a:extLst>
                <a:ext uri="{FF2B5EF4-FFF2-40B4-BE49-F238E27FC236}">
                  <a16:creationId xmlns:a16="http://schemas.microsoft.com/office/drawing/2014/main" id="{51BE8BEC-76C7-41FE-AB76-35194C2442DC}"/>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1" name="Freeform 29">
              <a:extLst>
                <a:ext uri="{FF2B5EF4-FFF2-40B4-BE49-F238E27FC236}">
                  <a16:creationId xmlns:a16="http://schemas.microsoft.com/office/drawing/2014/main" id="{710F61D4-3B34-45A9-B9B7-CE0373AB49A8}"/>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2" name="Freeform 30">
              <a:extLst>
                <a:ext uri="{FF2B5EF4-FFF2-40B4-BE49-F238E27FC236}">
                  <a16:creationId xmlns:a16="http://schemas.microsoft.com/office/drawing/2014/main" id="{451F080F-4CFB-4626-87CA-BB4CACA1C6F8}"/>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3" name="Freeform 31">
              <a:extLst>
                <a:ext uri="{FF2B5EF4-FFF2-40B4-BE49-F238E27FC236}">
                  <a16:creationId xmlns:a16="http://schemas.microsoft.com/office/drawing/2014/main" id="{667BBD71-2295-4A66-B76C-F82175C2B0F0}"/>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4" name="Freeform 32">
              <a:extLst>
                <a:ext uri="{FF2B5EF4-FFF2-40B4-BE49-F238E27FC236}">
                  <a16:creationId xmlns:a16="http://schemas.microsoft.com/office/drawing/2014/main" id="{B6644DE8-5BD1-4D5F-B245-0D3A21BCE136}"/>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5" name="Rectangle 44">
              <a:extLst>
                <a:ext uri="{FF2B5EF4-FFF2-40B4-BE49-F238E27FC236}">
                  <a16:creationId xmlns:a16="http://schemas.microsoft.com/office/drawing/2014/main" id="{A4DE8FD0-E681-4D9C-85C2-BEA4C2B3A063}"/>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46" name="Freeform 34">
              <a:extLst>
                <a:ext uri="{FF2B5EF4-FFF2-40B4-BE49-F238E27FC236}">
                  <a16:creationId xmlns:a16="http://schemas.microsoft.com/office/drawing/2014/main" id="{D46033BD-1026-4388-B926-9D11E1D7C422}"/>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7" name="Freeform 35">
              <a:extLst>
                <a:ext uri="{FF2B5EF4-FFF2-40B4-BE49-F238E27FC236}">
                  <a16:creationId xmlns:a16="http://schemas.microsoft.com/office/drawing/2014/main" id="{1FA74D4C-2E28-42C5-A7FA-3C7D6BD8B773}"/>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8" name="Freeform 36">
              <a:extLst>
                <a:ext uri="{FF2B5EF4-FFF2-40B4-BE49-F238E27FC236}">
                  <a16:creationId xmlns:a16="http://schemas.microsoft.com/office/drawing/2014/main" id="{FADF7B3F-903C-456C-983E-C9868DDAB992}"/>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49" name="Freeform 37">
              <a:extLst>
                <a:ext uri="{FF2B5EF4-FFF2-40B4-BE49-F238E27FC236}">
                  <a16:creationId xmlns:a16="http://schemas.microsoft.com/office/drawing/2014/main" id="{033F8698-1549-44AD-8DAD-0055D7B80772}"/>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0" name="Freeform 38">
              <a:extLst>
                <a:ext uri="{FF2B5EF4-FFF2-40B4-BE49-F238E27FC236}">
                  <a16:creationId xmlns:a16="http://schemas.microsoft.com/office/drawing/2014/main" id="{F1BDD4B6-46FD-4048-ADF1-32EADD9E5AE6}"/>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1" name="Freeform 39">
              <a:extLst>
                <a:ext uri="{FF2B5EF4-FFF2-40B4-BE49-F238E27FC236}">
                  <a16:creationId xmlns:a16="http://schemas.microsoft.com/office/drawing/2014/main" id="{E7F387A7-B3BF-4B1A-BFCA-2D21AD3DFE49}"/>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2" name="Freeform 40">
              <a:extLst>
                <a:ext uri="{FF2B5EF4-FFF2-40B4-BE49-F238E27FC236}">
                  <a16:creationId xmlns:a16="http://schemas.microsoft.com/office/drawing/2014/main" id="{7A1B6BC8-EA82-459D-A0E0-4EBE394E71F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3" name="Freeform 41">
              <a:extLst>
                <a:ext uri="{FF2B5EF4-FFF2-40B4-BE49-F238E27FC236}">
                  <a16:creationId xmlns:a16="http://schemas.microsoft.com/office/drawing/2014/main" id="{8B94E190-DDC2-4545-906F-A1699BD73DD0}"/>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4" name="Freeform 42">
              <a:extLst>
                <a:ext uri="{FF2B5EF4-FFF2-40B4-BE49-F238E27FC236}">
                  <a16:creationId xmlns:a16="http://schemas.microsoft.com/office/drawing/2014/main" id="{D9807239-A5BA-4BB3-9194-BCE3B2F21CED}"/>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5" name="Freeform 43">
              <a:extLst>
                <a:ext uri="{FF2B5EF4-FFF2-40B4-BE49-F238E27FC236}">
                  <a16:creationId xmlns:a16="http://schemas.microsoft.com/office/drawing/2014/main" id="{04D300FD-DC53-4375-8981-09EA63BCF18E}"/>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6" name="Freeform 44">
              <a:extLst>
                <a:ext uri="{FF2B5EF4-FFF2-40B4-BE49-F238E27FC236}">
                  <a16:creationId xmlns:a16="http://schemas.microsoft.com/office/drawing/2014/main" id="{1DF83FFD-4C16-41FD-928F-6E88AFC451C0}"/>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7" name="Rectangle 56">
              <a:extLst>
                <a:ext uri="{FF2B5EF4-FFF2-40B4-BE49-F238E27FC236}">
                  <a16:creationId xmlns:a16="http://schemas.microsoft.com/office/drawing/2014/main" id="{A5B4BC2F-B667-462B-99D8-0C433124ABDA}"/>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sp>
        <p:sp>
          <p:nvSpPr>
            <p:cNvPr id="58" name="Freeform 46">
              <a:extLst>
                <a:ext uri="{FF2B5EF4-FFF2-40B4-BE49-F238E27FC236}">
                  <a16:creationId xmlns:a16="http://schemas.microsoft.com/office/drawing/2014/main" id="{0CBD9EFB-AC61-4674-B75A-56449003CCE4}"/>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59" name="Freeform 47">
              <a:extLst>
                <a:ext uri="{FF2B5EF4-FFF2-40B4-BE49-F238E27FC236}">
                  <a16:creationId xmlns:a16="http://schemas.microsoft.com/office/drawing/2014/main" id="{1AD4BBB0-F6A7-451F-BE09-DF619F38EB7C}"/>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0" name="Freeform 48">
              <a:extLst>
                <a:ext uri="{FF2B5EF4-FFF2-40B4-BE49-F238E27FC236}">
                  <a16:creationId xmlns:a16="http://schemas.microsoft.com/office/drawing/2014/main" id="{A258B285-AE5E-473A-AA72-3C95E1D8331F}"/>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1" name="Freeform 49">
              <a:extLst>
                <a:ext uri="{FF2B5EF4-FFF2-40B4-BE49-F238E27FC236}">
                  <a16:creationId xmlns:a16="http://schemas.microsoft.com/office/drawing/2014/main" id="{7BEEDDE5-CB8A-4DF9-858F-4D9462D955A7}"/>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2" name="Freeform 50">
              <a:extLst>
                <a:ext uri="{FF2B5EF4-FFF2-40B4-BE49-F238E27FC236}">
                  <a16:creationId xmlns:a16="http://schemas.microsoft.com/office/drawing/2014/main" id="{DA1C731B-9B66-4D65-BF47-04B118107B00}"/>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3" name="Freeform 51">
              <a:extLst>
                <a:ext uri="{FF2B5EF4-FFF2-40B4-BE49-F238E27FC236}">
                  <a16:creationId xmlns:a16="http://schemas.microsoft.com/office/drawing/2014/main" id="{58DBFEC6-C6DC-4B7A-934F-5A79EC3280FE}"/>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4" name="Freeform 52">
              <a:extLst>
                <a:ext uri="{FF2B5EF4-FFF2-40B4-BE49-F238E27FC236}">
                  <a16:creationId xmlns:a16="http://schemas.microsoft.com/office/drawing/2014/main" id="{9948D8CB-2DBE-4E48-98EA-DF9E2666A2DE}"/>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5" name="Freeform 53">
              <a:extLst>
                <a:ext uri="{FF2B5EF4-FFF2-40B4-BE49-F238E27FC236}">
                  <a16:creationId xmlns:a16="http://schemas.microsoft.com/office/drawing/2014/main" id="{56AB69F6-9F0B-4AB6-BCA8-AA2FD69E998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6" name="Freeform 54">
              <a:extLst>
                <a:ext uri="{FF2B5EF4-FFF2-40B4-BE49-F238E27FC236}">
                  <a16:creationId xmlns:a16="http://schemas.microsoft.com/office/drawing/2014/main" id="{0E7FB426-288D-4B0B-B73B-10CCC0EF41E9}"/>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7" name="Freeform 55">
              <a:extLst>
                <a:ext uri="{FF2B5EF4-FFF2-40B4-BE49-F238E27FC236}">
                  <a16:creationId xmlns:a16="http://schemas.microsoft.com/office/drawing/2014/main" id="{A5C59C6B-46C9-48C9-9F57-2EE738B5312A}"/>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8" name="Freeform 56">
              <a:extLst>
                <a:ext uri="{FF2B5EF4-FFF2-40B4-BE49-F238E27FC236}">
                  <a16:creationId xmlns:a16="http://schemas.microsoft.com/office/drawing/2014/main" id="{7CE85F33-17DC-4273-B06F-D171094449D7}"/>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69" name="Freeform 57">
              <a:extLst>
                <a:ext uri="{FF2B5EF4-FFF2-40B4-BE49-F238E27FC236}">
                  <a16:creationId xmlns:a16="http://schemas.microsoft.com/office/drawing/2014/main" id="{5CD001CF-F2C4-4810-A8D9-679F9F89E5E8}"/>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sp>
          <p:nvSpPr>
            <p:cNvPr id="70" name="Freeform 58">
              <a:extLst>
                <a:ext uri="{FF2B5EF4-FFF2-40B4-BE49-F238E27FC236}">
                  <a16:creationId xmlns:a16="http://schemas.microsoft.com/office/drawing/2014/main" id="{69F4BCDD-D153-40D2-8DD1-2509EE0CE4C7}"/>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p>
      </p:grpSp>
      <p:sp>
        <p:nvSpPr>
          <p:cNvPr id="2" name="Titel 1">
            <a:extLst>
              <a:ext uri="{FF2B5EF4-FFF2-40B4-BE49-F238E27FC236}">
                <a16:creationId xmlns:a16="http://schemas.microsoft.com/office/drawing/2014/main" id="{E1708D8A-2AED-4D22-B34E-1299409440B2}"/>
              </a:ext>
            </a:extLst>
          </p:cNvPr>
          <p:cNvSpPr>
            <a:spLocks noGrp="1"/>
          </p:cNvSpPr>
          <p:nvPr>
            <p:ph type="title"/>
          </p:nvPr>
        </p:nvSpPr>
        <p:spPr>
          <a:xfrm>
            <a:off x="4996697" y="618518"/>
            <a:ext cx="6050713" cy="1478570"/>
          </a:xfrm>
        </p:spPr>
        <p:txBody>
          <a:bodyPr>
            <a:normAutofit/>
          </a:bodyPr>
          <a:lstStyle/>
          <a:p>
            <a:r>
              <a:rPr lang="de-DE" dirty="0"/>
              <a:t>Fitch maximum </a:t>
            </a:r>
            <a:r>
              <a:rPr lang="de-DE" dirty="0" err="1"/>
              <a:t>parsimony</a:t>
            </a:r>
            <a:endParaRPr lang="en-GB" dirty="0"/>
          </a:p>
        </p:txBody>
      </p:sp>
      <p:sp>
        <p:nvSpPr>
          <p:cNvPr id="9" name="Content Placeholder 8">
            <a:extLst>
              <a:ext uri="{FF2B5EF4-FFF2-40B4-BE49-F238E27FC236}">
                <a16:creationId xmlns:a16="http://schemas.microsoft.com/office/drawing/2014/main" id="{CA0A6FE8-4DC2-4C43-B763-498F070BDD85}"/>
              </a:ext>
            </a:extLst>
          </p:cNvPr>
          <p:cNvSpPr>
            <a:spLocks noGrp="1"/>
          </p:cNvSpPr>
          <p:nvPr>
            <p:ph idx="1"/>
          </p:nvPr>
        </p:nvSpPr>
        <p:spPr>
          <a:xfrm>
            <a:off x="4968958" y="2249487"/>
            <a:ext cx="6078453" cy="3541714"/>
          </a:xfrm>
        </p:spPr>
        <p:txBody>
          <a:bodyPr>
            <a:normAutofit/>
          </a:bodyPr>
          <a:lstStyle/>
          <a:p>
            <a:endParaRPr lang="en-US"/>
          </a:p>
        </p:txBody>
      </p:sp>
    </p:spTree>
    <p:extLst>
      <p:ext uri="{BB962C8B-B14F-4D97-AF65-F5344CB8AC3E}">
        <p14:creationId xmlns:p14="http://schemas.microsoft.com/office/powerpoint/2010/main" val="1870393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96A1A3-FCCB-4091-A23A-42AD6943D9AC}"/>
              </a:ext>
            </a:extLst>
          </p:cNvPr>
          <p:cNvSpPr>
            <a:spLocks noGrp="1"/>
          </p:cNvSpPr>
          <p:nvPr>
            <p:ph type="title"/>
          </p:nvPr>
        </p:nvSpPr>
        <p:spPr/>
        <p:txBody>
          <a:bodyPr>
            <a:normAutofit/>
          </a:bodyPr>
          <a:lstStyle/>
          <a:p>
            <a:pPr algn="ctr"/>
            <a:r>
              <a:rPr lang="en-GB" sz="4000" b="1" dirty="0"/>
              <a:t>Motivation</a:t>
            </a:r>
          </a:p>
        </p:txBody>
      </p:sp>
      <p:sp>
        <p:nvSpPr>
          <p:cNvPr id="3" name="Inhaltsplatzhalter 2">
            <a:extLst>
              <a:ext uri="{FF2B5EF4-FFF2-40B4-BE49-F238E27FC236}">
                <a16:creationId xmlns:a16="http://schemas.microsoft.com/office/drawing/2014/main" id="{A4EF8962-0857-47A4-950A-6B11C493E276}"/>
              </a:ext>
            </a:extLst>
          </p:cNvPr>
          <p:cNvSpPr>
            <a:spLocks noGrp="1"/>
          </p:cNvSpPr>
          <p:nvPr>
            <p:ph idx="1"/>
          </p:nvPr>
        </p:nvSpPr>
        <p:spPr>
          <a:xfrm>
            <a:off x="1141412" y="1898073"/>
            <a:ext cx="9905999" cy="939256"/>
          </a:xfrm>
        </p:spPr>
        <p:txBody>
          <a:bodyPr>
            <a:normAutofit/>
          </a:bodyPr>
          <a:lstStyle/>
          <a:p>
            <a:pPr marL="0" indent="0">
              <a:buNone/>
            </a:pPr>
            <a:r>
              <a:rPr lang="en-GB" sz="2800" dirty="0"/>
              <a:t>Identify in a sample of species the parasites.</a:t>
            </a:r>
            <a:endParaRPr lang="en-GB" dirty="0"/>
          </a:p>
        </p:txBody>
      </p:sp>
    </p:spTree>
    <p:extLst>
      <p:ext uri="{BB962C8B-B14F-4D97-AF65-F5344CB8AC3E}">
        <p14:creationId xmlns:p14="http://schemas.microsoft.com/office/powerpoint/2010/main" val="2559047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96A1A3-FCCB-4091-A23A-42AD6943D9AC}"/>
              </a:ext>
            </a:extLst>
          </p:cNvPr>
          <p:cNvSpPr>
            <a:spLocks noGrp="1"/>
          </p:cNvSpPr>
          <p:nvPr>
            <p:ph type="title"/>
          </p:nvPr>
        </p:nvSpPr>
        <p:spPr/>
        <p:txBody>
          <a:bodyPr>
            <a:normAutofit/>
          </a:bodyPr>
          <a:lstStyle/>
          <a:p>
            <a:pPr algn="ctr"/>
            <a:r>
              <a:rPr lang="en-GB" sz="4000" b="1" dirty="0"/>
              <a:t>Motivation</a:t>
            </a:r>
          </a:p>
        </p:txBody>
      </p:sp>
      <p:sp>
        <p:nvSpPr>
          <p:cNvPr id="3" name="Inhaltsplatzhalter 2">
            <a:extLst>
              <a:ext uri="{FF2B5EF4-FFF2-40B4-BE49-F238E27FC236}">
                <a16:creationId xmlns:a16="http://schemas.microsoft.com/office/drawing/2014/main" id="{A4EF8962-0857-47A4-950A-6B11C493E276}"/>
              </a:ext>
            </a:extLst>
          </p:cNvPr>
          <p:cNvSpPr>
            <a:spLocks noGrp="1"/>
          </p:cNvSpPr>
          <p:nvPr>
            <p:ph idx="1"/>
          </p:nvPr>
        </p:nvSpPr>
        <p:spPr>
          <a:xfrm>
            <a:off x="1141412" y="1898073"/>
            <a:ext cx="9905999" cy="939256"/>
          </a:xfrm>
        </p:spPr>
        <p:txBody>
          <a:bodyPr>
            <a:normAutofit/>
          </a:bodyPr>
          <a:lstStyle/>
          <a:p>
            <a:pPr marL="0" indent="0">
              <a:buNone/>
            </a:pPr>
            <a:r>
              <a:rPr lang="en-GB" sz="2800" dirty="0"/>
              <a:t>Identify in a sample of species the parasites.</a:t>
            </a:r>
            <a:endParaRPr lang="en-GB" dirty="0"/>
          </a:p>
        </p:txBody>
      </p:sp>
      <p:sp>
        <p:nvSpPr>
          <p:cNvPr id="4" name="Titel 1">
            <a:extLst>
              <a:ext uri="{FF2B5EF4-FFF2-40B4-BE49-F238E27FC236}">
                <a16:creationId xmlns:a16="http://schemas.microsoft.com/office/drawing/2014/main" id="{BCA64D7B-47C5-412C-8AD2-4BFF77D57FD8}"/>
              </a:ext>
            </a:extLst>
          </p:cNvPr>
          <p:cNvSpPr txBox="1">
            <a:spLocks/>
          </p:cNvSpPr>
          <p:nvPr/>
        </p:nvSpPr>
        <p:spPr>
          <a:xfrm>
            <a:off x="1143001" y="2542102"/>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GB" sz="4000" b="1" dirty="0"/>
              <a:t>Goal</a:t>
            </a:r>
          </a:p>
        </p:txBody>
      </p:sp>
      <p:sp>
        <p:nvSpPr>
          <p:cNvPr id="5" name="Inhaltsplatzhalter 2">
            <a:extLst>
              <a:ext uri="{FF2B5EF4-FFF2-40B4-BE49-F238E27FC236}">
                <a16:creationId xmlns:a16="http://schemas.microsoft.com/office/drawing/2014/main" id="{297A7904-58D3-455D-9A54-BDE1C9FF6575}"/>
              </a:ext>
            </a:extLst>
          </p:cNvPr>
          <p:cNvSpPr txBox="1">
            <a:spLocks/>
          </p:cNvSpPr>
          <p:nvPr/>
        </p:nvSpPr>
        <p:spPr>
          <a:xfrm>
            <a:off x="1143000" y="3821656"/>
            <a:ext cx="9905999" cy="20950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800" dirty="0"/>
              <a:t>Find an algorithm to predict unknown species as parasites in a relationship tree.</a:t>
            </a:r>
          </a:p>
          <a:p>
            <a:pPr marL="0" indent="0">
              <a:buNone/>
            </a:pPr>
            <a:r>
              <a:rPr lang="en-US" sz="2800" dirty="0"/>
              <a:t>→ Application of maximum parsimony algorithms to non-binary trees and very large datasets to predict unknown leaf node states.</a:t>
            </a:r>
          </a:p>
        </p:txBody>
      </p:sp>
    </p:spTree>
    <p:extLst>
      <p:ext uri="{BB962C8B-B14F-4D97-AF65-F5344CB8AC3E}">
        <p14:creationId xmlns:p14="http://schemas.microsoft.com/office/powerpoint/2010/main" val="356719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E21C2F-ABB5-42A1-A9E4-91D850030F39}"/>
              </a:ext>
            </a:extLst>
          </p:cNvPr>
          <p:cNvSpPr>
            <a:spLocks noGrp="1"/>
          </p:cNvSpPr>
          <p:nvPr>
            <p:ph type="title"/>
          </p:nvPr>
        </p:nvSpPr>
        <p:spPr/>
        <p:txBody>
          <a:bodyPr/>
          <a:lstStyle/>
          <a:p>
            <a:r>
              <a:rPr lang="en-GB" dirty="0"/>
              <a:t>Data</a:t>
            </a:r>
          </a:p>
        </p:txBody>
      </p:sp>
      <p:sp>
        <p:nvSpPr>
          <p:cNvPr id="3" name="Inhaltsplatzhalter 2">
            <a:extLst>
              <a:ext uri="{FF2B5EF4-FFF2-40B4-BE49-F238E27FC236}">
                <a16:creationId xmlns:a16="http://schemas.microsoft.com/office/drawing/2014/main" id="{ED70639F-0FBB-4791-9AB1-928EE7E65108}"/>
              </a:ext>
            </a:extLst>
          </p:cNvPr>
          <p:cNvSpPr>
            <a:spLocks noGrp="1"/>
          </p:cNvSpPr>
          <p:nvPr>
            <p:ph idx="1"/>
          </p:nvPr>
        </p:nvSpPr>
        <p:spPr/>
        <p:txBody>
          <a:bodyPr>
            <a:normAutofit/>
          </a:bodyPr>
          <a:lstStyle/>
          <a:p>
            <a:r>
              <a:rPr lang="en-GB" sz="2800" dirty="0"/>
              <a:t>Species states (data for nodes):</a:t>
            </a:r>
          </a:p>
          <a:p>
            <a:pPr marL="457200" lvl="1" indent="0">
              <a:buNone/>
            </a:pPr>
            <a:r>
              <a:rPr lang="en-GB" sz="2400" dirty="0"/>
              <a:t>Global Biotic Interactions (</a:t>
            </a:r>
            <a:r>
              <a:rPr lang="en-GB" sz="2400" dirty="0" err="1"/>
              <a:t>GloBI</a:t>
            </a:r>
            <a:r>
              <a:rPr lang="en-GB" sz="2400" dirty="0"/>
              <a:t>)</a:t>
            </a:r>
          </a:p>
          <a:p>
            <a:pPr marL="457200" lvl="1" indent="0">
              <a:buNone/>
            </a:pPr>
            <a:r>
              <a:rPr lang="en-GB" sz="2400" dirty="0"/>
              <a:t>→ parasitism / free-living state for leaf nodes (species)</a:t>
            </a:r>
          </a:p>
          <a:p>
            <a:r>
              <a:rPr lang="en-GB" sz="2800" dirty="0"/>
              <a:t>Relationships (phylogenetic tree):</a:t>
            </a:r>
          </a:p>
          <a:p>
            <a:pPr marL="457200" lvl="1" indent="0">
              <a:buNone/>
            </a:pPr>
            <a:r>
              <a:rPr lang="en-GB" sz="2400" dirty="0"/>
              <a:t>Synthesis tree from Open Tree of Life</a:t>
            </a:r>
            <a:endParaRPr lang="en-GB" dirty="0"/>
          </a:p>
        </p:txBody>
      </p:sp>
    </p:spTree>
    <p:extLst>
      <p:ext uri="{BB962C8B-B14F-4D97-AF65-F5344CB8AC3E}">
        <p14:creationId xmlns:p14="http://schemas.microsoft.com/office/powerpoint/2010/main" val="1968785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5B5E40-A2F7-48B7-8F8D-AB80CA49E30C}"/>
              </a:ext>
            </a:extLst>
          </p:cNvPr>
          <p:cNvSpPr>
            <a:spLocks noGrp="1"/>
          </p:cNvSpPr>
          <p:nvPr>
            <p:ph type="title"/>
          </p:nvPr>
        </p:nvSpPr>
        <p:spPr/>
        <p:txBody>
          <a:bodyPr/>
          <a:lstStyle/>
          <a:p>
            <a:r>
              <a:rPr lang="en-GB" b="1" dirty="0"/>
              <a:t>Definitions – Parasitism</a:t>
            </a:r>
            <a:endParaRPr lang="en-GB" dirty="0"/>
          </a:p>
        </p:txBody>
      </p:sp>
      <p:sp>
        <p:nvSpPr>
          <p:cNvPr id="3" name="Inhaltsplatzhalter 2">
            <a:extLst>
              <a:ext uri="{FF2B5EF4-FFF2-40B4-BE49-F238E27FC236}">
                <a16:creationId xmlns:a16="http://schemas.microsoft.com/office/drawing/2014/main" id="{BF054736-08EC-426F-9395-A24746C600FC}"/>
              </a:ext>
            </a:extLst>
          </p:cNvPr>
          <p:cNvSpPr>
            <a:spLocks noGrp="1"/>
          </p:cNvSpPr>
          <p:nvPr>
            <p:ph idx="1"/>
          </p:nvPr>
        </p:nvSpPr>
        <p:spPr>
          <a:xfrm>
            <a:off x="838200" y="1728788"/>
            <a:ext cx="10515600" cy="1275669"/>
          </a:xfrm>
        </p:spPr>
        <p:txBody>
          <a:bodyPr>
            <a:normAutofit fontScale="92500" lnSpcReduction="10000"/>
          </a:bodyPr>
          <a:lstStyle/>
          <a:p>
            <a:pPr marL="0" indent="0">
              <a:buNone/>
            </a:pPr>
            <a:r>
              <a:rPr lang="en-GB" b="1" dirty="0"/>
              <a:t>Parasitism</a:t>
            </a:r>
            <a:r>
              <a:rPr lang="en-GB" dirty="0"/>
              <a:t> is an interaction relationship between two organisms living together in more or less intimate association in a relationship in which association is disadvantageous or destructive to one of the organisms.</a:t>
            </a:r>
          </a:p>
          <a:p>
            <a:endParaRPr lang="en-GB" dirty="0"/>
          </a:p>
        </p:txBody>
      </p:sp>
      <p:sp>
        <p:nvSpPr>
          <p:cNvPr id="4" name="Inhaltsplatzhalter 2">
            <a:extLst>
              <a:ext uri="{FF2B5EF4-FFF2-40B4-BE49-F238E27FC236}">
                <a16:creationId xmlns:a16="http://schemas.microsoft.com/office/drawing/2014/main" id="{9A559B62-E6DA-4E91-80BB-DF567B78DD81}"/>
              </a:ext>
            </a:extLst>
          </p:cNvPr>
          <p:cNvSpPr txBox="1">
            <a:spLocks/>
          </p:cNvSpPr>
          <p:nvPr/>
        </p:nvSpPr>
        <p:spPr>
          <a:xfrm>
            <a:off x="838200" y="5682343"/>
            <a:ext cx="10515600" cy="5606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40% of species are parasites, but the most of them are understudied.</a:t>
            </a:r>
          </a:p>
        </p:txBody>
      </p:sp>
      <p:pic>
        <p:nvPicPr>
          <p:cNvPr id="5" name="Grafik 4">
            <a:extLst>
              <a:ext uri="{FF2B5EF4-FFF2-40B4-BE49-F238E27FC236}">
                <a16:creationId xmlns:a16="http://schemas.microsoft.com/office/drawing/2014/main" id="{CA18448C-03B7-4DF3-A0E1-9F89B02E17E4}"/>
              </a:ext>
            </a:extLst>
          </p:cNvPr>
          <p:cNvPicPr>
            <a:picLocks noChangeAspect="1"/>
          </p:cNvPicPr>
          <p:nvPr/>
        </p:nvPicPr>
        <p:blipFill>
          <a:blip r:embed="rId3"/>
          <a:stretch>
            <a:fillRect/>
          </a:stretch>
        </p:blipFill>
        <p:spPr>
          <a:xfrm>
            <a:off x="838200" y="3263208"/>
            <a:ext cx="2891203" cy="2160360"/>
          </a:xfrm>
          <a:prstGeom prst="rect">
            <a:avLst/>
          </a:prstGeom>
        </p:spPr>
      </p:pic>
      <p:pic>
        <p:nvPicPr>
          <p:cNvPr id="6" name="Grafik 5">
            <a:extLst>
              <a:ext uri="{FF2B5EF4-FFF2-40B4-BE49-F238E27FC236}">
                <a16:creationId xmlns:a16="http://schemas.microsoft.com/office/drawing/2014/main" id="{982D28A8-1092-43C9-9E59-63A382B8B748}"/>
              </a:ext>
            </a:extLst>
          </p:cNvPr>
          <p:cNvPicPr>
            <a:picLocks noChangeAspect="1"/>
          </p:cNvPicPr>
          <p:nvPr/>
        </p:nvPicPr>
        <p:blipFill>
          <a:blip r:embed="rId4"/>
          <a:stretch>
            <a:fillRect/>
          </a:stretch>
        </p:blipFill>
        <p:spPr>
          <a:xfrm>
            <a:off x="8061063" y="3263231"/>
            <a:ext cx="2884056" cy="2160337"/>
          </a:xfrm>
          <a:prstGeom prst="rect">
            <a:avLst/>
          </a:prstGeom>
        </p:spPr>
      </p:pic>
      <p:pic>
        <p:nvPicPr>
          <p:cNvPr id="7" name="Grafik 6">
            <a:extLst>
              <a:ext uri="{FF2B5EF4-FFF2-40B4-BE49-F238E27FC236}">
                <a16:creationId xmlns:a16="http://schemas.microsoft.com/office/drawing/2014/main" id="{60D2CC75-A8CA-4536-BB52-12C7C1C959CD}"/>
              </a:ext>
            </a:extLst>
          </p:cNvPr>
          <p:cNvPicPr>
            <a:picLocks noChangeAspect="1"/>
          </p:cNvPicPr>
          <p:nvPr/>
        </p:nvPicPr>
        <p:blipFill>
          <a:blip r:embed="rId5"/>
          <a:stretch>
            <a:fillRect/>
          </a:stretch>
        </p:blipFill>
        <p:spPr>
          <a:xfrm>
            <a:off x="4273124" y="3262729"/>
            <a:ext cx="3244217" cy="2160839"/>
          </a:xfrm>
          <a:prstGeom prst="rect">
            <a:avLst/>
          </a:prstGeom>
        </p:spPr>
      </p:pic>
    </p:spTree>
    <p:extLst>
      <p:ext uri="{BB962C8B-B14F-4D97-AF65-F5344CB8AC3E}">
        <p14:creationId xmlns:p14="http://schemas.microsoft.com/office/powerpoint/2010/main" val="2584739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697F791-5FFA-4164-899F-EB52EA72B02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2" descr="Ein Bild, das Elektronik enthält.&#10;&#10;Mit hoher Zuverlässigkeit generierte Beschreibung">
            <a:extLst>
              <a:ext uri="{FF2B5EF4-FFF2-40B4-BE49-F238E27FC236}">
                <a16:creationId xmlns:a16="http://schemas.microsoft.com/office/drawing/2014/main" id="{4E28A1A9-FB81-4816-AAEA-C3B43094695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
                <a:solidFill>
                  <a:srgbClr val="FFFFFF"/>
                </a:solidFill>
              </a14:hiddenFill>
            </a:ext>
          </a:extLst>
        </p:spPr>
      </p:pic>
      <p:sp>
        <p:nvSpPr>
          <p:cNvPr id="77" name="Rectangle 76">
            <a:extLst>
              <a:ext uri="{FF2B5EF4-FFF2-40B4-BE49-F238E27FC236}">
                <a16:creationId xmlns:a16="http://schemas.microsoft.com/office/drawing/2014/main" id="{B773AB25-A422-41AA-9737-5E04C1966DE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9" name="Picture 2" descr="Ein Bild, das Elektronik enthält.&#10;&#10;Mit hoher Zuverlässigkeit generierte Beschreibung">
            <a:extLst>
              <a:ext uri="{FF2B5EF4-FFF2-40B4-BE49-F238E27FC236}">
                <a16:creationId xmlns:a16="http://schemas.microsoft.com/office/drawing/2014/main" id="{AF0552B8-DE8C-40DF-B29F-1728E6A10619}"/>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
                <a:solidFill>
                  <a:srgbClr val="FFFFFF"/>
                </a:solidFill>
              </a14:hiddenFill>
            </a:ext>
          </a:extLst>
        </p:spPr>
      </p:pic>
      <p:pic>
        <p:nvPicPr>
          <p:cNvPr id="68" name="Grafik 67" descr="Ein Bild, das Screenshot enthält.&#10;&#10;Mit sehr hoher Zuverlässigkeit generierte Beschreibung">
            <a:extLst>
              <a:ext uri="{FF2B5EF4-FFF2-40B4-BE49-F238E27FC236}">
                <a16:creationId xmlns:a16="http://schemas.microsoft.com/office/drawing/2014/main" id="{11368966-AD62-4594-AC8C-41D88DA48AF8}"/>
              </a:ext>
            </a:extLst>
          </p:cNvPr>
          <p:cNvPicPr>
            <a:picLocks noChangeAspect="1"/>
          </p:cNvPicPr>
          <p:nvPr/>
        </p:nvPicPr>
        <p:blipFill>
          <a:blip r:embed="rId4"/>
          <a:stretch>
            <a:fillRect/>
          </a:stretch>
        </p:blipFill>
        <p:spPr>
          <a:xfrm>
            <a:off x="4117137" y="505620"/>
            <a:ext cx="8054932" cy="5880100"/>
          </a:xfrm>
          <a:prstGeom prst="rect">
            <a:avLst/>
          </a:prstGeom>
        </p:spPr>
      </p:pic>
      <p:grpSp>
        <p:nvGrpSpPr>
          <p:cNvPr id="81" name="Group 80">
            <a:extLst>
              <a:ext uri="{FF2B5EF4-FFF2-40B4-BE49-F238E27FC236}">
                <a16:creationId xmlns:a16="http://schemas.microsoft.com/office/drawing/2014/main" id="{6AD0D387-1584-4477-B5F8-52B50D4F2205}"/>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2" name="Rectangle 5">
              <a:extLst>
                <a:ext uri="{FF2B5EF4-FFF2-40B4-BE49-F238E27FC236}">
                  <a16:creationId xmlns:a16="http://schemas.microsoft.com/office/drawing/2014/main" id="{22C90122-8CF0-4164-B596-168DE41D39A4}"/>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83" name="Freeform 6">
              <a:extLst>
                <a:ext uri="{FF2B5EF4-FFF2-40B4-BE49-F238E27FC236}">
                  <a16:creationId xmlns:a16="http://schemas.microsoft.com/office/drawing/2014/main" id="{E74D534E-37A6-4D27-9C47-0B2F0527838E}"/>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84" name="Freeform 7">
              <a:extLst>
                <a:ext uri="{FF2B5EF4-FFF2-40B4-BE49-F238E27FC236}">
                  <a16:creationId xmlns:a16="http://schemas.microsoft.com/office/drawing/2014/main" id="{1C1C156E-D2E0-468A-9B19-79521D69BF55}"/>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85" name="Freeform 8">
              <a:extLst>
                <a:ext uri="{FF2B5EF4-FFF2-40B4-BE49-F238E27FC236}">
                  <a16:creationId xmlns:a16="http://schemas.microsoft.com/office/drawing/2014/main" id="{14C97F11-4F6C-4DFF-89BC-3AEA5B7FF74F}"/>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86" name="Freeform 9">
              <a:extLst>
                <a:ext uri="{FF2B5EF4-FFF2-40B4-BE49-F238E27FC236}">
                  <a16:creationId xmlns:a16="http://schemas.microsoft.com/office/drawing/2014/main" id="{773C2106-77CE-42E1-839F-925EAEBB2FF9}"/>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87" name="Freeform 10">
              <a:extLst>
                <a:ext uri="{FF2B5EF4-FFF2-40B4-BE49-F238E27FC236}">
                  <a16:creationId xmlns:a16="http://schemas.microsoft.com/office/drawing/2014/main" id="{E2807D33-BD1F-4B09-8D93-63C06DB3C0F7}"/>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88" name="Freeform 11">
              <a:extLst>
                <a:ext uri="{FF2B5EF4-FFF2-40B4-BE49-F238E27FC236}">
                  <a16:creationId xmlns:a16="http://schemas.microsoft.com/office/drawing/2014/main" id="{84BDF3E8-157B-47D1-AF8E-FE1EFF0612E4}"/>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89" name="Freeform 12">
              <a:extLst>
                <a:ext uri="{FF2B5EF4-FFF2-40B4-BE49-F238E27FC236}">
                  <a16:creationId xmlns:a16="http://schemas.microsoft.com/office/drawing/2014/main" id="{68B482B5-E0FD-406A-99B2-297DF333546D}"/>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0" name="Freeform 13">
              <a:extLst>
                <a:ext uri="{FF2B5EF4-FFF2-40B4-BE49-F238E27FC236}">
                  <a16:creationId xmlns:a16="http://schemas.microsoft.com/office/drawing/2014/main" id="{B8750F30-12E8-410B-8709-78F1EF3BBE78}"/>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1" name="Freeform 14">
              <a:extLst>
                <a:ext uri="{FF2B5EF4-FFF2-40B4-BE49-F238E27FC236}">
                  <a16:creationId xmlns:a16="http://schemas.microsoft.com/office/drawing/2014/main" id="{DB2D030A-4700-4CC4-A971-F119F8372C0A}"/>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2" name="Freeform 15">
              <a:extLst>
                <a:ext uri="{FF2B5EF4-FFF2-40B4-BE49-F238E27FC236}">
                  <a16:creationId xmlns:a16="http://schemas.microsoft.com/office/drawing/2014/main" id="{B4E516DB-F66E-4E88-8CAA-67153F56189D}"/>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3" name="Line 16">
              <a:extLst>
                <a:ext uri="{FF2B5EF4-FFF2-40B4-BE49-F238E27FC236}">
                  <a16:creationId xmlns:a16="http://schemas.microsoft.com/office/drawing/2014/main" id="{DF749FDD-DD56-4DC9-A379-77E1106981DC}"/>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4" name="Freeform 17">
              <a:extLst>
                <a:ext uri="{FF2B5EF4-FFF2-40B4-BE49-F238E27FC236}">
                  <a16:creationId xmlns:a16="http://schemas.microsoft.com/office/drawing/2014/main" id="{6AD95087-E0AF-45D3-B824-EFFCBBECDEB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5" name="Freeform 18">
              <a:extLst>
                <a:ext uri="{FF2B5EF4-FFF2-40B4-BE49-F238E27FC236}">
                  <a16:creationId xmlns:a16="http://schemas.microsoft.com/office/drawing/2014/main" id="{2D21010F-3DE2-4881-B9D5-3415C4E05DAC}"/>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6" name="Freeform 19">
              <a:extLst>
                <a:ext uri="{FF2B5EF4-FFF2-40B4-BE49-F238E27FC236}">
                  <a16:creationId xmlns:a16="http://schemas.microsoft.com/office/drawing/2014/main" id="{2AFDF4BC-8E99-4A2C-9EF2-4B98A05C2E3B}"/>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7" name="Freeform 20">
              <a:extLst>
                <a:ext uri="{FF2B5EF4-FFF2-40B4-BE49-F238E27FC236}">
                  <a16:creationId xmlns:a16="http://schemas.microsoft.com/office/drawing/2014/main" id="{BB8EAEE8-22EA-4103-A02E-5043474C4BE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98" name="Rectangle 21">
              <a:extLst>
                <a:ext uri="{FF2B5EF4-FFF2-40B4-BE49-F238E27FC236}">
                  <a16:creationId xmlns:a16="http://schemas.microsoft.com/office/drawing/2014/main" id="{7148ABD2-E447-429F-B97E-86494051C10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 w="9525">
                  <a:solidFill>
                    <a:srgbClr val="000000"/>
                  </a:solidFill>
                  <a:miter lim="800000"/>
                  <a:headEnd/>
                  <a:tailEnd/>
                </a14:hiddenLine>
              </a:ext>
            </a:extLst>
          </p:spPr>
        </p:sp>
        <p:sp>
          <p:nvSpPr>
            <p:cNvPr id="99" name="Freeform 22">
              <a:extLst>
                <a:ext uri="{FF2B5EF4-FFF2-40B4-BE49-F238E27FC236}">
                  <a16:creationId xmlns:a16="http://schemas.microsoft.com/office/drawing/2014/main" id="{99900F4A-F8CA-456E-9FA0-34572621C09B}"/>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00" name="Freeform 23">
              <a:extLst>
                <a:ext uri="{FF2B5EF4-FFF2-40B4-BE49-F238E27FC236}">
                  <a16:creationId xmlns:a16="http://schemas.microsoft.com/office/drawing/2014/main" id="{DF5CD0A9-E49B-4968-886B-41C1A66D2329}"/>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01" name="Freeform 24">
              <a:extLst>
                <a:ext uri="{FF2B5EF4-FFF2-40B4-BE49-F238E27FC236}">
                  <a16:creationId xmlns:a16="http://schemas.microsoft.com/office/drawing/2014/main" id="{7E462582-7383-4272-A323-85C9D137C47C}"/>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02" name="Freeform 25">
              <a:extLst>
                <a:ext uri="{FF2B5EF4-FFF2-40B4-BE49-F238E27FC236}">
                  <a16:creationId xmlns:a16="http://schemas.microsoft.com/office/drawing/2014/main" id="{CB472F67-7C37-4D80-B346-DE30D44B55A0}"/>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03" name="Freeform 26">
              <a:extLst>
                <a:ext uri="{FF2B5EF4-FFF2-40B4-BE49-F238E27FC236}">
                  <a16:creationId xmlns:a16="http://schemas.microsoft.com/office/drawing/2014/main" id="{19A8AE83-358F-4D4E-91C7-F09E35097AA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04" name="Freeform 27">
              <a:extLst>
                <a:ext uri="{FF2B5EF4-FFF2-40B4-BE49-F238E27FC236}">
                  <a16:creationId xmlns:a16="http://schemas.microsoft.com/office/drawing/2014/main" id="{C4B79436-9285-45DE-A9FB-B3DD7507380C}"/>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05" name="Freeform 28">
              <a:extLst>
                <a:ext uri="{FF2B5EF4-FFF2-40B4-BE49-F238E27FC236}">
                  <a16:creationId xmlns:a16="http://schemas.microsoft.com/office/drawing/2014/main" id="{B0BF8BF3-C90A-483A-B61E-13D2C41FBAC5}"/>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06" name="Freeform 29">
              <a:extLst>
                <a:ext uri="{FF2B5EF4-FFF2-40B4-BE49-F238E27FC236}">
                  <a16:creationId xmlns:a16="http://schemas.microsoft.com/office/drawing/2014/main" id="{31011274-F329-444B-9B06-69DD2EC44907}"/>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07" name="Freeform 30">
              <a:extLst>
                <a:ext uri="{FF2B5EF4-FFF2-40B4-BE49-F238E27FC236}">
                  <a16:creationId xmlns:a16="http://schemas.microsoft.com/office/drawing/2014/main" id="{DB8B1D39-5B9A-4B4E-849B-A5821A246004}"/>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sp>
          <p:nvSpPr>
            <p:cNvPr id="108" name="Freeform 31">
              <a:extLst>
                <a:ext uri="{FF2B5EF4-FFF2-40B4-BE49-F238E27FC236}">
                  <a16:creationId xmlns:a16="http://schemas.microsoft.com/office/drawing/2014/main" id="{336ECD63-75C2-4A32-A31B-30BB3097240E}"/>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p>
      </p:grpSp>
      <p:sp>
        <p:nvSpPr>
          <p:cNvPr id="2" name="Titel 1">
            <a:extLst>
              <a:ext uri="{FF2B5EF4-FFF2-40B4-BE49-F238E27FC236}">
                <a16:creationId xmlns:a16="http://schemas.microsoft.com/office/drawing/2014/main" id="{8EE21C2F-ABB5-42A1-A9E4-91D850030F39}"/>
              </a:ext>
            </a:extLst>
          </p:cNvPr>
          <p:cNvSpPr>
            <a:spLocks noGrp="1"/>
          </p:cNvSpPr>
          <p:nvPr>
            <p:ph type="title"/>
          </p:nvPr>
        </p:nvSpPr>
        <p:spPr>
          <a:xfrm>
            <a:off x="855266" y="618517"/>
            <a:ext cx="3176542" cy="2003578"/>
          </a:xfrm>
        </p:spPr>
        <p:txBody>
          <a:bodyPr>
            <a:normAutofit/>
          </a:bodyPr>
          <a:lstStyle/>
          <a:p>
            <a:r>
              <a:rPr lang="en-GB" dirty="0">
                <a:solidFill>
                  <a:srgbClr val="FFFFFF"/>
                </a:solidFill>
              </a:rPr>
              <a:t>Global Biotic Interactions (</a:t>
            </a:r>
            <a:r>
              <a:rPr lang="en-GB" dirty="0" err="1">
                <a:solidFill>
                  <a:srgbClr val="FFFFFF"/>
                </a:solidFill>
              </a:rPr>
              <a:t>GloBI</a:t>
            </a:r>
            <a:r>
              <a:rPr lang="en-GB" dirty="0">
                <a:solidFill>
                  <a:srgbClr val="FFFFFF"/>
                </a:solidFill>
              </a:rPr>
              <a:t>)</a:t>
            </a:r>
          </a:p>
        </p:txBody>
      </p:sp>
      <p:sp>
        <p:nvSpPr>
          <p:cNvPr id="3" name="Inhaltsplatzhalter 2">
            <a:extLst>
              <a:ext uri="{FF2B5EF4-FFF2-40B4-BE49-F238E27FC236}">
                <a16:creationId xmlns:a16="http://schemas.microsoft.com/office/drawing/2014/main" id="{ED70639F-0FBB-4791-9AB1-928EE7E65108}"/>
              </a:ext>
            </a:extLst>
          </p:cNvPr>
          <p:cNvSpPr>
            <a:spLocks noGrp="1"/>
          </p:cNvSpPr>
          <p:nvPr>
            <p:ph idx="1"/>
          </p:nvPr>
        </p:nvSpPr>
        <p:spPr>
          <a:xfrm>
            <a:off x="279706" y="2622096"/>
            <a:ext cx="3654986" cy="1613810"/>
          </a:xfrm>
        </p:spPr>
        <p:txBody>
          <a:bodyPr>
            <a:normAutofit/>
          </a:bodyPr>
          <a:lstStyle/>
          <a:p>
            <a:pPr marL="0" indent="0">
              <a:buNone/>
            </a:pPr>
            <a:r>
              <a:rPr lang="en-GB" sz="2000" dirty="0">
                <a:solidFill>
                  <a:srgbClr val="FFFFFF"/>
                </a:solidFill>
                <a:hlinkClick r:id="rId5"/>
              </a:rPr>
              <a:t>https://www.globalbioticinteractions.org/</a:t>
            </a:r>
            <a:endParaRPr lang="en-GB" sz="2000" dirty="0">
              <a:solidFill>
                <a:srgbClr val="FFFFFF"/>
              </a:solidFill>
            </a:endParaRPr>
          </a:p>
          <a:p>
            <a:pPr marL="0" indent="0">
              <a:buNone/>
            </a:pPr>
            <a:endParaRPr lang="en-GB" sz="2000" dirty="0">
              <a:solidFill>
                <a:srgbClr val="FFFFFF"/>
              </a:solidFill>
            </a:endParaRPr>
          </a:p>
        </p:txBody>
      </p:sp>
    </p:spTree>
    <p:extLst>
      <p:ext uri="{BB962C8B-B14F-4D97-AF65-F5344CB8AC3E}">
        <p14:creationId xmlns:p14="http://schemas.microsoft.com/office/powerpoint/2010/main" val="349765452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Grafik 67">
            <a:extLst>
              <a:ext uri="{FF2B5EF4-FFF2-40B4-BE49-F238E27FC236}">
                <a16:creationId xmlns:a16="http://schemas.microsoft.com/office/drawing/2014/main" id="{11368966-AD62-4594-AC8C-41D88DA48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7137" y="1633310"/>
            <a:ext cx="8054932" cy="3624719"/>
          </a:xfrm>
          <a:prstGeom prst="rect">
            <a:avLst/>
          </a:prstGeom>
        </p:spPr>
      </p:pic>
      <p:sp>
        <p:nvSpPr>
          <p:cNvPr id="2" name="Titel 1">
            <a:extLst>
              <a:ext uri="{FF2B5EF4-FFF2-40B4-BE49-F238E27FC236}">
                <a16:creationId xmlns:a16="http://schemas.microsoft.com/office/drawing/2014/main" id="{8EE21C2F-ABB5-42A1-A9E4-91D850030F39}"/>
              </a:ext>
            </a:extLst>
          </p:cNvPr>
          <p:cNvSpPr>
            <a:spLocks noGrp="1"/>
          </p:cNvSpPr>
          <p:nvPr>
            <p:ph type="title"/>
          </p:nvPr>
        </p:nvSpPr>
        <p:spPr>
          <a:xfrm>
            <a:off x="855266" y="618517"/>
            <a:ext cx="3176542" cy="2003578"/>
          </a:xfrm>
        </p:spPr>
        <p:txBody>
          <a:bodyPr>
            <a:normAutofit/>
          </a:bodyPr>
          <a:lstStyle/>
          <a:p>
            <a:r>
              <a:rPr lang="en-GB" dirty="0">
                <a:solidFill>
                  <a:srgbClr val="FFFFFF"/>
                </a:solidFill>
              </a:rPr>
              <a:t>Global Biotic Interactions (</a:t>
            </a:r>
            <a:r>
              <a:rPr lang="en-GB" dirty="0" err="1">
                <a:solidFill>
                  <a:srgbClr val="FFFFFF"/>
                </a:solidFill>
              </a:rPr>
              <a:t>GloBI</a:t>
            </a:r>
            <a:r>
              <a:rPr lang="en-GB" dirty="0">
                <a:solidFill>
                  <a:srgbClr val="FFFFFF"/>
                </a:solidFill>
              </a:rPr>
              <a:t>)</a:t>
            </a:r>
          </a:p>
        </p:txBody>
      </p:sp>
      <p:sp>
        <p:nvSpPr>
          <p:cNvPr id="3" name="Inhaltsplatzhalter 2">
            <a:extLst>
              <a:ext uri="{FF2B5EF4-FFF2-40B4-BE49-F238E27FC236}">
                <a16:creationId xmlns:a16="http://schemas.microsoft.com/office/drawing/2014/main" id="{ED70639F-0FBB-4791-9AB1-928EE7E65108}"/>
              </a:ext>
            </a:extLst>
          </p:cNvPr>
          <p:cNvSpPr>
            <a:spLocks noGrp="1"/>
          </p:cNvSpPr>
          <p:nvPr>
            <p:ph idx="1"/>
          </p:nvPr>
        </p:nvSpPr>
        <p:spPr>
          <a:xfrm>
            <a:off x="279706" y="2622096"/>
            <a:ext cx="3654986" cy="1613810"/>
          </a:xfrm>
        </p:spPr>
        <p:txBody>
          <a:bodyPr>
            <a:normAutofit/>
          </a:bodyPr>
          <a:lstStyle/>
          <a:p>
            <a:pPr marL="0" indent="0">
              <a:buNone/>
            </a:pPr>
            <a:r>
              <a:rPr lang="en-GB" sz="2000" dirty="0">
                <a:solidFill>
                  <a:srgbClr val="FFFFFF"/>
                </a:solidFill>
                <a:hlinkClick r:id="rId4"/>
              </a:rPr>
              <a:t>https://www.globalbioticinteractions.org/?interactionType=interactsWith&amp;targetTaxon=Cymothoa%20exigua</a:t>
            </a:r>
            <a:endParaRPr lang="en-GB" sz="2000" dirty="0">
              <a:solidFill>
                <a:srgbClr val="FFFFFF"/>
              </a:solidFill>
            </a:endParaRPr>
          </a:p>
        </p:txBody>
      </p:sp>
      <p:sp>
        <p:nvSpPr>
          <p:cNvPr id="109" name="Inhaltsplatzhalter 2">
            <a:extLst>
              <a:ext uri="{FF2B5EF4-FFF2-40B4-BE49-F238E27FC236}">
                <a16:creationId xmlns:a16="http://schemas.microsoft.com/office/drawing/2014/main" id="{6B68A443-983A-4BD7-8C2D-D783FFEDE3D7}"/>
              </a:ext>
            </a:extLst>
          </p:cNvPr>
          <p:cNvSpPr txBox="1">
            <a:spLocks/>
          </p:cNvSpPr>
          <p:nvPr/>
        </p:nvSpPr>
        <p:spPr>
          <a:xfrm>
            <a:off x="645854" y="4205477"/>
            <a:ext cx="3416143" cy="136160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sz="2000" dirty="0"/>
              <a:t>→</a:t>
            </a:r>
            <a:r>
              <a:rPr lang="en-GB" sz="2000" dirty="0">
                <a:solidFill>
                  <a:srgbClr val="FFFFFF"/>
                </a:solidFill>
              </a:rPr>
              <a:t> </a:t>
            </a:r>
            <a:r>
              <a:rPr lang="en-GB" sz="2000" dirty="0" err="1">
                <a:solidFill>
                  <a:srgbClr val="FFFFFF"/>
                </a:solidFill>
              </a:rPr>
              <a:t>Cymothoa</a:t>
            </a:r>
            <a:r>
              <a:rPr lang="en-GB" sz="2000" dirty="0">
                <a:solidFill>
                  <a:srgbClr val="FFFFFF"/>
                </a:solidFill>
              </a:rPr>
              <a:t> </a:t>
            </a:r>
            <a:r>
              <a:rPr lang="en-GB" sz="2000" dirty="0" err="1">
                <a:solidFill>
                  <a:srgbClr val="FFFFFF"/>
                </a:solidFill>
              </a:rPr>
              <a:t>exigua</a:t>
            </a:r>
            <a:r>
              <a:rPr lang="en-GB" sz="2000" dirty="0">
                <a:solidFill>
                  <a:srgbClr val="FFFFFF"/>
                </a:solidFill>
              </a:rPr>
              <a:t> (tongue-eating louse) </a:t>
            </a:r>
            <a:r>
              <a:rPr lang="en-GB" b="1" dirty="0">
                <a:solidFill>
                  <a:srgbClr val="FFFFFF"/>
                </a:solidFill>
              </a:rPr>
              <a:t>parasite of  </a:t>
            </a:r>
            <a:r>
              <a:rPr lang="en-GB" sz="2000" dirty="0" err="1">
                <a:solidFill>
                  <a:srgbClr val="FFFFFF"/>
                </a:solidFill>
              </a:rPr>
              <a:t>Spottail</a:t>
            </a:r>
            <a:r>
              <a:rPr lang="en-GB" sz="2000" dirty="0">
                <a:solidFill>
                  <a:srgbClr val="FFFFFF"/>
                </a:solidFill>
              </a:rPr>
              <a:t> grunt (fish)</a:t>
            </a:r>
          </a:p>
          <a:p>
            <a:pPr marL="0" indent="0">
              <a:buFont typeface="Arial" panose="020B0604020202020204" pitchFamily="34" charset="0"/>
              <a:buNone/>
            </a:pPr>
            <a:endParaRPr lang="en-GB" sz="2000" dirty="0">
              <a:solidFill>
                <a:srgbClr val="FFFFFF"/>
              </a:solidFill>
            </a:endParaRPr>
          </a:p>
        </p:txBody>
      </p:sp>
      <p:sp>
        <p:nvSpPr>
          <p:cNvPr id="4" name="Rechteck 3">
            <a:extLst>
              <a:ext uri="{FF2B5EF4-FFF2-40B4-BE49-F238E27FC236}">
                <a16:creationId xmlns:a16="http://schemas.microsoft.com/office/drawing/2014/main" id="{797DC438-087F-464F-9F0C-3632DB49DD38}"/>
              </a:ext>
            </a:extLst>
          </p:cNvPr>
          <p:cNvSpPr/>
          <p:nvPr/>
        </p:nvSpPr>
        <p:spPr>
          <a:xfrm>
            <a:off x="1682003" y="5819287"/>
            <a:ext cx="8827994" cy="461665"/>
          </a:xfrm>
          <a:prstGeom prst="rect">
            <a:avLst/>
          </a:prstGeom>
        </p:spPr>
        <p:txBody>
          <a:bodyPr wrap="square">
            <a:spAutoFit/>
          </a:bodyPr>
          <a:lstStyle/>
          <a:p>
            <a:r>
              <a:rPr lang="en-GB" sz="2400" dirty="0"/>
              <a:t> → 34,860 free-livings  &amp; 25,962 parasites (of 2.3 million leaf nodes)</a:t>
            </a:r>
          </a:p>
        </p:txBody>
      </p:sp>
    </p:spTree>
    <p:extLst>
      <p:ext uri="{BB962C8B-B14F-4D97-AF65-F5344CB8AC3E}">
        <p14:creationId xmlns:p14="http://schemas.microsoft.com/office/powerpoint/2010/main" val="1945999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D1C834-CE6C-4F91-970C-2A35EDD0CFFD}"/>
              </a:ext>
            </a:extLst>
          </p:cNvPr>
          <p:cNvSpPr>
            <a:spLocks noGrp="1"/>
          </p:cNvSpPr>
          <p:nvPr>
            <p:ph type="title"/>
          </p:nvPr>
        </p:nvSpPr>
        <p:spPr>
          <a:xfrm>
            <a:off x="914400" y="365125"/>
            <a:ext cx="10439400" cy="777875"/>
          </a:xfrm>
        </p:spPr>
        <p:txBody>
          <a:bodyPr/>
          <a:lstStyle/>
          <a:p>
            <a:r>
              <a:rPr lang="en-GB" b="1" dirty="0"/>
              <a:t>Definitions – Taxonomic tree</a:t>
            </a:r>
            <a:endParaRPr lang="en-GB" dirty="0"/>
          </a:p>
        </p:txBody>
      </p:sp>
      <p:pic>
        <p:nvPicPr>
          <p:cNvPr id="4" name="Grafik 3">
            <a:extLst>
              <a:ext uri="{FF2B5EF4-FFF2-40B4-BE49-F238E27FC236}">
                <a16:creationId xmlns:a16="http://schemas.microsoft.com/office/drawing/2014/main" id="{B3B500A3-996F-4CE5-9728-6F2E907D8416}"/>
              </a:ext>
            </a:extLst>
          </p:cNvPr>
          <p:cNvPicPr>
            <a:picLocks noChangeAspect="1"/>
          </p:cNvPicPr>
          <p:nvPr/>
        </p:nvPicPr>
        <p:blipFill>
          <a:blip r:embed="rId3"/>
          <a:stretch>
            <a:fillRect/>
          </a:stretch>
        </p:blipFill>
        <p:spPr>
          <a:xfrm>
            <a:off x="2215468" y="1143000"/>
            <a:ext cx="7837264" cy="5518426"/>
          </a:xfrm>
          <a:prstGeom prst="rect">
            <a:avLst/>
          </a:prstGeom>
        </p:spPr>
      </p:pic>
    </p:spTree>
    <p:extLst>
      <p:ext uri="{BB962C8B-B14F-4D97-AF65-F5344CB8AC3E}">
        <p14:creationId xmlns:p14="http://schemas.microsoft.com/office/powerpoint/2010/main" val="32494690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chaltkreis">
  <a:themeElements>
    <a:clrScheme name="Schaltkreis">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Schaltkreis">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chaltkreis">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TM04033919[[fn=Schaltkreis]]</Template>
  <TotalTime>0</TotalTime>
  <Words>1864</Words>
  <Application>Microsoft Office PowerPoint</Application>
  <PresentationFormat>Breitbild</PresentationFormat>
  <Paragraphs>201</Paragraphs>
  <Slides>20</Slides>
  <Notes>16</Notes>
  <HiddenSlides>1</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20</vt:i4>
      </vt:variant>
    </vt:vector>
  </HeadingPairs>
  <TitlesOfParts>
    <vt:vector size="25" baseType="lpstr">
      <vt:lpstr>Arial</vt:lpstr>
      <vt:lpstr>Calibri</vt:lpstr>
      <vt:lpstr>Trebuchet MS</vt:lpstr>
      <vt:lpstr>Tw Cen MT</vt:lpstr>
      <vt:lpstr>Schaltkreis</vt:lpstr>
      <vt:lpstr>An analysis of maximum parsimony algorithms to predict parasitism in Eukaryota using a large multifurcated phylogenetic synthesis tree</vt:lpstr>
      <vt:lpstr>Structure</vt:lpstr>
      <vt:lpstr>Motivation</vt:lpstr>
      <vt:lpstr>Motivation</vt:lpstr>
      <vt:lpstr>Data</vt:lpstr>
      <vt:lpstr>Definitions – Parasitism</vt:lpstr>
      <vt:lpstr>Global Biotic Interactions (GloBI)</vt:lpstr>
      <vt:lpstr>Global Biotic Interactions (GloBI)</vt:lpstr>
      <vt:lpstr>Definitions – Taxonomic tree</vt:lpstr>
      <vt:lpstr>Definitions – Phylogenetic tree</vt:lpstr>
      <vt:lpstr>Open Tree of Life</vt:lpstr>
      <vt:lpstr>PowerPoint-Präsentation</vt:lpstr>
      <vt:lpstr>RESULTS</vt:lpstr>
      <vt:lpstr>Leave-100-out Cross-validation</vt:lpstr>
      <vt:lpstr>Discussion</vt:lpstr>
      <vt:lpstr>References</vt:lpstr>
      <vt:lpstr>References</vt:lpstr>
      <vt:lpstr>PowerPoint-Präsentation</vt:lpstr>
      <vt:lpstr>Results</vt:lpstr>
      <vt:lpstr>Fitch maximum parsimony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Origins of Parasitism</dc:title>
  <dc:creator>Lydia Buntrock</dc:creator>
  <cp:lastModifiedBy>Lydia Buntrock</cp:lastModifiedBy>
  <cp:revision>122</cp:revision>
  <dcterms:created xsi:type="dcterms:W3CDTF">2017-09-06T11:23:42Z</dcterms:created>
  <dcterms:modified xsi:type="dcterms:W3CDTF">2018-05-07T20:08:42Z</dcterms:modified>
</cp:coreProperties>
</file>